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tags/tag1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67" r:id="rId3"/>
    <p:sldId id="257" r:id="rId4"/>
    <p:sldId id="259" r:id="rId5"/>
    <p:sldId id="273" r:id="rId6"/>
    <p:sldId id="274" r:id="rId7"/>
    <p:sldId id="275" r:id="rId8"/>
    <p:sldId id="268" r:id="rId9"/>
    <p:sldId id="278" r:id="rId10"/>
    <p:sldId id="286" r:id="rId11"/>
    <p:sldId id="287" r:id="rId12"/>
    <p:sldId id="282" r:id="rId13"/>
    <p:sldId id="262" r:id="rId14"/>
    <p:sldId id="261" r:id="rId15"/>
    <p:sldId id="281" r:id="rId16"/>
    <p:sldId id="265" r:id="rId17"/>
    <p:sldId id="284" r:id="rId18"/>
    <p:sldId id="288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69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B98DEA-5B2E-40C1-BD42-2DC91973DC16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9D9837A-E74D-4C5B-B606-926F29EC08FE}">
      <dgm:prSet phldrT="[Tekst]"/>
      <dgm:spPr/>
      <dgm:t>
        <a:bodyPr/>
        <a:lstStyle/>
        <a:p>
          <a:r>
            <a:rPr lang="pl-PL" dirty="0" smtClean="0"/>
            <a:t>Skutki braku ruchu</a:t>
          </a:r>
          <a:endParaRPr lang="pl-PL" dirty="0"/>
        </a:p>
      </dgm:t>
    </dgm:pt>
    <dgm:pt modelId="{E88D7252-70E6-4475-A832-AFDC46EEF78A}" type="parTrans" cxnId="{5CC9CB8C-EC71-417E-95DE-C74853BE329D}">
      <dgm:prSet/>
      <dgm:spPr/>
      <dgm:t>
        <a:bodyPr/>
        <a:lstStyle/>
        <a:p>
          <a:endParaRPr lang="pl-PL"/>
        </a:p>
      </dgm:t>
    </dgm:pt>
    <dgm:pt modelId="{CB2E5ED2-E915-49F2-A83C-0FEF3373E816}" type="sibTrans" cxnId="{5CC9CB8C-EC71-417E-95DE-C74853BE329D}">
      <dgm:prSet/>
      <dgm:spPr/>
      <dgm:t>
        <a:bodyPr/>
        <a:lstStyle/>
        <a:p>
          <a:endParaRPr lang="pl-PL"/>
        </a:p>
      </dgm:t>
    </dgm:pt>
    <dgm:pt modelId="{C6C4827E-7DE3-46CC-A37B-53C938D7A8B0}">
      <dgm:prSet phldrT="[Teks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pl-PL" sz="1200" dirty="0" smtClean="0"/>
            <a:t>Wady postawy, bóle kręgosłupa</a:t>
          </a:r>
          <a:endParaRPr lang="pl-PL" sz="1200" dirty="0"/>
        </a:p>
      </dgm:t>
    </dgm:pt>
    <dgm:pt modelId="{D4D7883B-1A8C-4186-8C9C-F22D5735ED52}" type="parTrans" cxnId="{E0A9E439-AB12-4BC3-B741-E92D591292C1}">
      <dgm:prSet/>
      <dgm:spPr/>
      <dgm:t>
        <a:bodyPr/>
        <a:lstStyle/>
        <a:p>
          <a:endParaRPr lang="pl-PL"/>
        </a:p>
      </dgm:t>
    </dgm:pt>
    <dgm:pt modelId="{36F509B3-C65A-4A07-9F95-E453035E2F1D}" type="sibTrans" cxnId="{E0A9E439-AB12-4BC3-B741-E92D591292C1}">
      <dgm:prSet/>
      <dgm:spPr/>
      <dgm:t>
        <a:bodyPr/>
        <a:lstStyle/>
        <a:p>
          <a:endParaRPr lang="pl-PL"/>
        </a:p>
      </dgm:t>
    </dgm:pt>
    <dgm:pt modelId="{BE35802E-3E82-4002-A28F-28BEA03DA2C2}">
      <dgm:prSet phldrT="[Teks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pl-PL" sz="1200" dirty="0" smtClean="0"/>
            <a:t>Otyłość</a:t>
          </a:r>
          <a:endParaRPr lang="pl-PL" sz="1200" dirty="0"/>
        </a:p>
      </dgm:t>
    </dgm:pt>
    <dgm:pt modelId="{27AD9D42-D04B-4570-A1DE-9B962C46CC82}" type="parTrans" cxnId="{81E6FA9C-F0A9-4AB5-BD91-51F2FC458160}">
      <dgm:prSet/>
      <dgm:spPr/>
      <dgm:t>
        <a:bodyPr/>
        <a:lstStyle/>
        <a:p>
          <a:endParaRPr lang="pl-PL"/>
        </a:p>
      </dgm:t>
    </dgm:pt>
    <dgm:pt modelId="{F1A4B2CD-3EC2-4537-BCF8-50224CB5D808}" type="sibTrans" cxnId="{81E6FA9C-F0A9-4AB5-BD91-51F2FC458160}">
      <dgm:prSet/>
      <dgm:spPr/>
      <dgm:t>
        <a:bodyPr/>
        <a:lstStyle/>
        <a:p>
          <a:endParaRPr lang="pl-PL"/>
        </a:p>
      </dgm:t>
    </dgm:pt>
    <dgm:pt modelId="{37E55C84-6E64-43D6-9B4F-A61113D8C9A3}">
      <dgm:prSet phldrT="[Teks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pl-PL" sz="1000" dirty="0" smtClean="0"/>
            <a:t>Podatność na infekcje</a:t>
          </a:r>
          <a:endParaRPr lang="pl-PL" sz="1000" dirty="0"/>
        </a:p>
      </dgm:t>
    </dgm:pt>
    <dgm:pt modelId="{A1AA1707-AED5-4B2F-8917-387862D49D7A}" type="parTrans" cxnId="{0161900B-AF44-479D-9DBD-5E7C36F993AF}">
      <dgm:prSet/>
      <dgm:spPr/>
      <dgm:t>
        <a:bodyPr/>
        <a:lstStyle/>
        <a:p>
          <a:endParaRPr lang="pl-PL"/>
        </a:p>
      </dgm:t>
    </dgm:pt>
    <dgm:pt modelId="{551062AF-0C46-49AA-8052-DF742CC5E77D}" type="sibTrans" cxnId="{0161900B-AF44-479D-9DBD-5E7C36F993AF}">
      <dgm:prSet/>
      <dgm:spPr/>
      <dgm:t>
        <a:bodyPr/>
        <a:lstStyle/>
        <a:p>
          <a:endParaRPr lang="pl-PL"/>
        </a:p>
      </dgm:t>
    </dgm:pt>
    <dgm:pt modelId="{330F3C2E-3C34-4331-BEF5-C75516FE2293}">
      <dgm:prSet phldrT="[Teks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pl-PL" sz="1000" dirty="0" smtClean="0"/>
            <a:t>Depresja, Złe samopoczucie</a:t>
          </a:r>
          <a:endParaRPr lang="pl-PL" sz="1000" dirty="0"/>
        </a:p>
      </dgm:t>
    </dgm:pt>
    <dgm:pt modelId="{4F2D65BB-2DC1-4A0F-9CA7-507C5102E168}" type="parTrans" cxnId="{8376FC55-7615-4868-A3F1-EC2C81084A52}">
      <dgm:prSet/>
      <dgm:spPr/>
      <dgm:t>
        <a:bodyPr/>
        <a:lstStyle/>
        <a:p>
          <a:endParaRPr lang="pl-PL"/>
        </a:p>
      </dgm:t>
    </dgm:pt>
    <dgm:pt modelId="{5A7C3655-42DC-4F0E-8ED4-B89F51D3B0DD}" type="sibTrans" cxnId="{8376FC55-7615-4868-A3F1-EC2C81084A52}">
      <dgm:prSet/>
      <dgm:spPr/>
      <dgm:t>
        <a:bodyPr/>
        <a:lstStyle/>
        <a:p>
          <a:endParaRPr lang="pl-PL"/>
        </a:p>
      </dgm:t>
    </dgm:pt>
    <dgm:pt modelId="{DD9B4E64-7BC8-4399-A538-2740388ED7C2}">
      <dgm:prSet phldrT="[Teks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l-PL" sz="1050" dirty="0" smtClean="0"/>
            <a:t>Nadciśnienie, Częstsze choroby serca</a:t>
          </a:r>
          <a:endParaRPr lang="pl-PL" sz="1050" dirty="0"/>
        </a:p>
      </dgm:t>
    </dgm:pt>
    <dgm:pt modelId="{1E3C01F8-D8F2-402B-BA9A-1F0DA663471E}" type="parTrans" cxnId="{183056F6-950F-4B80-AFCC-3FAADAC68C24}">
      <dgm:prSet/>
      <dgm:spPr/>
      <dgm:t>
        <a:bodyPr/>
        <a:lstStyle/>
        <a:p>
          <a:endParaRPr lang="pl-PL"/>
        </a:p>
      </dgm:t>
    </dgm:pt>
    <dgm:pt modelId="{810D4478-3804-4EC9-8674-8267EB3943E7}" type="sibTrans" cxnId="{183056F6-950F-4B80-AFCC-3FAADAC68C24}">
      <dgm:prSet/>
      <dgm:spPr/>
      <dgm:t>
        <a:bodyPr/>
        <a:lstStyle/>
        <a:p>
          <a:endParaRPr lang="pl-PL"/>
        </a:p>
      </dgm:t>
    </dgm:pt>
    <dgm:pt modelId="{D51B3978-D45E-40D2-96B7-C6F94BE8DF54}">
      <dgm:prSet phldrT="[Teks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pl-PL" dirty="0" smtClean="0"/>
            <a:t> Osteoporoza</a:t>
          </a:r>
          <a:endParaRPr lang="pl-PL" dirty="0"/>
        </a:p>
      </dgm:t>
    </dgm:pt>
    <dgm:pt modelId="{71535ADD-FB13-4847-9A3D-F4DF154E4B37}" type="parTrans" cxnId="{F65ABF31-657D-48CF-B5F5-607D0C1D634D}">
      <dgm:prSet/>
      <dgm:spPr/>
      <dgm:t>
        <a:bodyPr/>
        <a:lstStyle/>
        <a:p>
          <a:endParaRPr lang="pl-PL"/>
        </a:p>
      </dgm:t>
    </dgm:pt>
    <dgm:pt modelId="{2CD03E44-8314-435B-A364-14A4BA82F24A}" type="sibTrans" cxnId="{F65ABF31-657D-48CF-B5F5-607D0C1D634D}">
      <dgm:prSet/>
      <dgm:spPr/>
      <dgm:t>
        <a:bodyPr/>
        <a:lstStyle/>
        <a:p>
          <a:endParaRPr lang="pl-PL"/>
        </a:p>
      </dgm:t>
    </dgm:pt>
    <dgm:pt modelId="{5D91C28C-D173-4FFE-B11E-98007D281AB7}">
      <dgm:prSet phldrT="[Teks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pl-PL" sz="1050" dirty="0" smtClean="0"/>
            <a:t>Gorsze wyniki w nauce, słabsza pamięć</a:t>
          </a:r>
          <a:endParaRPr lang="pl-PL" sz="1050" dirty="0"/>
        </a:p>
      </dgm:t>
    </dgm:pt>
    <dgm:pt modelId="{43FAC281-A882-4965-9F5E-AEE8F0C305CE}" type="parTrans" cxnId="{0AE94051-04DB-4B60-BB19-25B61499BF83}">
      <dgm:prSet/>
      <dgm:spPr/>
      <dgm:t>
        <a:bodyPr/>
        <a:lstStyle/>
        <a:p>
          <a:endParaRPr lang="pl-PL"/>
        </a:p>
      </dgm:t>
    </dgm:pt>
    <dgm:pt modelId="{0BBBAD19-25DF-48BD-A274-5B7040F52AFB}" type="sibTrans" cxnId="{0AE94051-04DB-4B60-BB19-25B61499BF83}">
      <dgm:prSet/>
      <dgm:spPr/>
      <dgm:t>
        <a:bodyPr/>
        <a:lstStyle/>
        <a:p>
          <a:endParaRPr lang="pl-PL"/>
        </a:p>
      </dgm:t>
    </dgm:pt>
    <dgm:pt modelId="{A89F2A19-7FDB-42C6-BE34-D92945D69A24}">
      <dgm:prSet phldrT="[Teks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pl-PL" dirty="0" smtClean="0"/>
            <a:t>Udary mózgu</a:t>
          </a:r>
          <a:endParaRPr lang="pl-PL" dirty="0"/>
        </a:p>
      </dgm:t>
    </dgm:pt>
    <dgm:pt modelId="{15427851-287B-4FC1-90FD-CBD1511B174C}" type="parTrans" cxnId="{68A8DF32-0740-4CA1-9B3A-6A1FBC069482}">
      <dgm:prSet/>
      <dgm:spPr/>
      <dgm:t>
        <a:bodyPr/>
        <a:lstStyle/>
        <a:p>
          <a:endParaRPr lang="pl-PL"/>
        </a:p>
      </dgm:t>
    </dgm:pt>
    <dgm:pt modelId="{A5F111C2-C561-490D-B9E6-BEC2E17F9DC1}" type="sibTrans" cxnId="{68A8DF32-0740-4CA1-9B3A-6A1FBC069482}">
      <dgm:prSet/>
      <dgm:spPr/>
      <dgm:t>
        <a:bodyPr/>
        <a:lstStyle/>
        <a:p>
          <a:endParaRPr lang="pl-PL"/>
        </a:p>
      </dgm:t>
    </dgm:pt>
    <dgm:pt modelId="{D2386146-F88C-4846-A25B-A3A4804C03EA}">
      <dgm:prSet phldrT="[Teks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pl-PL" sz="900" dirty="0" smtClean="0"/>
            <a:t>Większa podatność na inne choroby cywilizacyjne </a:t>
          </a:r>
          <a:r>
            <a:rPr lang="pl-PL" sz="1100" dirty="0" smtClean="0"/>
            <a:t>(np. cukrzycę, miażdżycę)</a:t>
          </a:r>
          <a:endParaRPr lang="pl-PL" sz="1100" dirty="0"/>
        </a:p>
      </dgm:t>
    </dgm:pt>
    <dgm:pt modelId="{1E291D4F-24DC-46B5-B514-EFDB920B9096}" type="parTrans" cxnId="{C04B65D3-5565-4924-99DA-4FFF6555B37F}">
      <dgm:prSet/>
      <dgm:spPr/>
      <dgm:t>
        <a:bodyPr/>
        <a:lstStyle/>
        <a:p>
          <a:endParaRPr lang="pl-PL"/>
        </a:p>
      </dgm:t>
    </dgm:pt>
    <dgm:pt modelId="{B41CB936-5BAD-40A6-9EF1-EA9ABF411AC9}" type="sibTrans" cxnId="{C04B65D3-5565-4924-99DA-4FFF6555B37F}">
      <dgm:prSet/>
      <dgm:spPr/>
      <dgm:t>
        <a:bodyPr/>
        <a:lstStyle/>
        <a:p>
          <a:endParaRPr lang="pl-PL"/>
        </a:p>
      </dgm:t>
    </dgm:pt>
    <dgm:pt modelId="{E3B6E6C1-1051-4416-BDEC-795E2AC434E8}" type="pres">
      <dgm:prSet presAssocID="{A4B98DEA-5B2E-40C1-BD42-2DC91973DC1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2EFB007-1FC8-4848-9A0A-3EA9BA25F478}" type="pres">
      <dgm:prSet presAssocID="{69D9837A-E74D-4C5B-B606-926F29EC08FE}" presName="centerShape" presStyleLbl="node0" presStyleIdx="0" presStyleCnt="1" custScaleX="184666" custScaleY="161841"/>
      <dgm:spPr/>
      <dgm:t>
        <a:bodyPr/>
        <a:lstStyle/>
        <a:p>
          <a:endParaRPr lang="pl-PL"/>
        </a:p>
      </dgm:t>
    </dgm:pt>
    <dgm:pt modelId="{7D221181-9F17-45E5-AAE3-E4BA20054432}" type="pres">
      <dgm:prSet presAssocID="{D4D7883B-1A8C-4186-8C9C-F22D5735ED52}" presName="parTrans" presStyleLbl="sibTrans2D1" presStyleIdx="0" presStyleCnt="9" custScaleX="156954"/>
      <dgm:spPr/>
      <dgm:t>
        <a:bodyPr/>
        <a:lstStyle/>
        <a:p>
          <a:endParaRPr lang="pl-PL"/>
        </a:p>
      </dgm:t>
    </dgm:pt>
    <dgm:pt modelId="{ACE30FA4-CAA3-44D5-A07E-CD913B037F94}" type="pres">
      <dgm:prSet presAssocID="{D4D7883B-1A8C-4186-8C9C-F22D5735ED52}" presName="connectorText" presStyleLbl="sibTrans2D1" presStyleIdx="0" presStyleCnt="9"/>
      <dgm:spPr/>
      <dgm:t>
        <a:bodyPr/>
        <a:lstStyle/>
        <a:p>
          <a:endParaRPr lang="pl-PL"/>
        </a:p>
      </dgm:t>
    </dgm:pt>
    <dgm:pt modelId="{E9A06ACF-4AA9-4916-BC7C-D19CF65CFFC5}" type="pres">
      <dgm:prSet presAssocID="{C6C4827E-7DE3-46CC-A37B-53C938D7A8B0}" presName="node" presStyleLbl="node1" presStyleIdx="0" presStyleCnt="9" custScaleX="182229" custScaleY="179672" custRadScaleRad="99571" custRadScaleInc="-8388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B401278-1A79-4E87-BE9E-7BC48D354723}" type="pres">
      <dgm:prSet presAssocID="{27AD9D42-D04B-4570-A1DE-9B962C46CC82}" presName="parTrans" presStyleLbl="sibTrans2D1" presStyleIdx="1" presStyleCnt="9" custScaleX="164390"/>
      <dgm:spPr/>
      <dgm:t>
        <a:bodyPr/>
        <a:lstStyle/>
        <a:p>
          <a:endParaRPr lang="pl-PL"/>
        </a:p>
      </dgm:t>
    </dgm:pt>
    <dgm:pt modelId="{7C7674A1-ABA9-4E86-939A-66121E093FD4}" type="pres">
      <dgm:prSet presAssocID="{27AD9D42-D04B-4570-A1DE-9B962C46CC82}" presName="connectorText" presStyleLbl="sibTrans2D1" presStyleIdx="1" presStyleCnt="9"/>
      <dgm:spPr/>
      <dgm:t>
        <a:bodyPr/>
        <a:lstStyle/>
        <a:p>
          <a:endParaRPr lang="pl-PL"/>
        </a:p>
      </dgm:t>
    </dgm:pt>
    <dgm:pt modelId="{7DA73C4E-D38C-435A-B01E-9FD64F1DAC51}" type="pres">
      <dgm:prSet presAssocID="{BE35802E-3E82-4002-A28F-28BEA03DA2C2}" presName="node" presStyleLbl="node1" presStyleIdx="1" presStyleCnt="9" custScaleX="166613" custScaleY="159798" custRadScaleRad="115594" custRadScaleInc="-2317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8190234-0CED-4ED8-9B84-5C8274F0797E}" type="pres">
      <dgm:prSet presAssocID="{A1AA1707-AED5-4B2F-8917-387862D49D7A}" presName="parTrans" presStyleLbl="sibTrans2D1" presStyleIdx="2" presStyleCnt="9" custScaleX="150879"/>
      <dgm:spPr/>
      <dgm:t>
        <a:bodyPr/>
        <a:lstStyle/>
        <a:p>
          <a:endParaRPr lang="pl-PL"/>
        </a:p>
      </dgm:t>
    </dgm:pt>
    <dgm:pt modelId="{BFAA40AB-A6F0-45E3-93E1-150D235AD7F7}" type="pres">
      <dgm:prSet presAssocID="{A1AA1707-AED5-4B2F-8917-387862D49D7A}" presName="connectorText" presStyleLbl="sibTrans2D1" presStyleIdx="2" presStyleCnt="9"/>
      <dgm:spPr/>
      <dgm:t>
        <a:bodyPr/>
        <a:lstStyle/>
        <a:p>
          <a:endParaRPr lang="pl-PL"/>
        </a:p>
      </dgm:t>
    </dgm:pt>
    <dgm:pt modelId="{0DF3A474-5A60-41C5-A80C-7C3B3C55E74B}" type="pres">
      <dgm:prSet presAssocID="{37E55C84-6E64-43D6-9B4F-A61113D8C9A3}" presName="node" presStyleLbl="node1" presStyleIdx="2" presStyleCnt="9" custScaleX="146836" custScaleY="129654" custRadScaleRad="127065" custRadScaleInc="-304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8035E5E-DB6D-4DA4-83CD-17EEDE329CEB}" type="pres">
      <dgm:prSet presAssocID="{4F2D65BB-2DC1-4A0F-9CA7-507C5102E168}" presName="parTrans" presStyleLbl="sibTrans2D1" presStyleIdx="3" presStyleCnt="9" custScaleX="154162"/>
      <dgm:spPr/>
      <dgm:t>
        <a:bodyPr/>
        <a:lstStyle/>
        <a:p>
          <a:endParaRPr lang="pl-PL"/>
        </a:p>
      </dgm:t>
    </dgm:pt>
    <dgm:pt modelId="{0709002E-840A-495A-9B0B-8CBD669C87C7}" type="pres">
      <dgm:prSet presAssocID="{4F2D65BB-2DC1-4A0F-9CA7-507C5102E168}" presName="connectorText" presStyleLbl="sibTrans2D1" presStyleIdx="3" presStyleCnt="9"/>
      <dgm:spPr/>
      <dgm:t>
        <a:bodyPr/>
        <a:lstStyle/>
        <a:p>
          <a:endParaRPr lang="pl-PL"/>
        </a:p>
      </dgm:t>
    </dgm:pt>
    <dgm:pt modelId="{7CE978A6-09D9-439A-935B-CED28E67875D}" type="pres">
      <dgm:prSet presAssocID="{330F3C2E-3C34-4331-BEF5-C75516FE2293}" presName="node" presStyleLbl="node1" presStyleIdx="3" presStyleCnt="9" custScaleX="139738" custScaleY="129130" custRadScaleRad="129264" custRadScaleInc="-8530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44F8C58-8955-4BCD-82EF-670BC65ECC16}" type="pres">
      <dgm:prSet presAssocID="{43FAC281-A882-4965-9F5E-AEE8F0C305CE}" presName="parTrans" presStyleLbl="sibTrans2D1" presStyleIdx="4" presStyleCnt="9" custScaleX="179496"/>
      <dgm:spPr/>
      <dgm:t>
        <a:bodyPr/>
        <a:lstStyle/>
        <a:p>
          <a:endParaRPr lang="pl-PL"/>
        </a:p>
      </dgm:t>
    </dgm:pt>
    <dgm:pt modelId="{E2538813-5C2A-404E-9574-E5FD65735862}" type="pres">
      <dgm:prSet presAssocID="{43FAC281-A882-4965-9F5E-AEE8F0C305CE}" presName="connectorText" presStyleLbl="sibTrans2D1" presStyleIdx="4" presStyleCnt="9"/>
      <dgm:spPr/>
      <dgm:t>
        <a:bodyPr/>
        <a:lstStyle/>
        <a:p>
          <a:endParaRPr lang="pl-PL"/>
        </a:p>
      </dgm:t>
    </dgm:pt>
    <dgm:pt modelId="{2D08105C-61BE-4F4D-8FD8-11DDB2632C1F}" type="pres">
      <dgm:prSet presAssocID="{5D91C28C-D173-4FFE-B11E-98007D281AB7}" presName="node" presStyleLbl="node1" presStyleIdx="4" presStyleCnt="9" custScaleX="141971" custScaleY="129131" custRadScaleRad="112618" custRadScaleInc="-12982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1182886-C9A7-4D4E-BAF7-0A3104E0FA1A}" type="pres">
      <dgm:prSet presAssocID="{1E3C01F8-D8F2-402B-BA9A-1F0DA663471E}" presName="parTrans" presStyleLbl="sibTrans2D1" presStyleIdx="5" presStyleCnt="9" custScaleX="184162"/>
      <dgm:spPr/>
      <dgm:t>
        <a:bodyPr/>
        <a:lstStyle/>
        <a:p>
          <a:endParaRPr lang="pl-PL"/>
        </a:p>
      </dgm:t>
    </dgm:pt>
    <dgm:pt modelId="{CD4C3982-36FC-441C-960E-BA7DEFF14174}" type="pres">
      <dgm:prSet presAssocID="{1E3C01F8-D8F2-402B-BA9A-1F0DA663471E}" presName="connectorText" presStyleLbl="sibTrans2D1" presStyleIdx="5" presStyleCnt="9"/>
      <dgm:spPr/>
      <dgm:t>
        <a:bodyPr/>
        <a:lstStyle/>
        <a:p>
          <a:endParaRPr lang="pl-PL"/>
        </a:p>
      </dgm:t>
    </dgm:pt>
    <dgm:pt modelId="{46C35223-13FA-49B8-8C7F-4FBCCDEBF348}" type="pres">
      <dgm:prSet presAssocID="{DD9B4E64-7BC8-4399-A538-2740388ED7C2}" presName="node" presStyleLbl="node1" presStyleIdx="5" presStyleCnt="9" custScaleX="152959" custScaleY="123827" custRadScaleRad="101848" custRadScaleInc="-8069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A092490-0D52-4140-8A6E-9150964EB257}" type="pres">
      <dgm:prSet presAssocID="{71535ADD-FB13-4847-9A3D-F4DF154E4B37}" presName="parTrans" presStyleLbl="sibTrans2D1" presStyleIdx="6" presStyleCnt="9" custScaleX="185950" custLinFactNeighborX="-9061" custLinFactNeighborY="-40965"/>
      <dgm:spPr/>
      <dgm:t>
        <a:bodyPr/>
        <a:lstStyle/>
        <a:p>
          <a:endParaRPr lang="pl-PL"/>
        </a:p>
      </dgm:t>
    </dgm:pt>
    <dgm:pt modelId="{6D39AC51-F8B2-4C40-8DF6-6424BAB53FD8}" type="pres">
      <dgm:prSet presAssocID="{71535ADD-FB13-4847-9A3D-F4DF154E4B37}" presName="connectorText" presStyleLbl="sibTrans2D1" presStyleIdx="6" presStyleCnt="9"/>
      <dgm:spPr/>
      <dgm:t>
        <a:bodyPr/>
        <a:lstStyle/>
        <a:p>
          <a:endParaRPr lang="pl-PL"/>
        </a:p>
      </dgm:t>
    </dgm:pt>
    <dgm:pt modelId="{023BE298-783E-488A-B25F-4CE221D108A8}" type="pres">
      <dgm:prSet presAssocID="{D51B3978-D45E-40D2-96B7-C6F94BE8DF54}" presName="node" presStyleLbl="node1" presStyleIdx="6" presStyleCnt="9" custScaleX="117086" custScaleY="122123" custRadScaleRad="191364" custRadScaleInc="2692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4B5338A-3010-4FCF-81FB-1A3070C903E3}" type="pres">
      <dgm:prSet presAssocID="{15427851-287B-4FC1-90FD-CBD1511B174C}" presName="parTrans" presStyleLbl="sibTrans2D1" presStyleIdx="7" presStyleCnt="9" custAng="20986249" custScaleX="169839" custLinFactNeighborX="1101" custLinFactNeighborY="-17816"/>
      <dgm:spPr/>
      <dgm:t>
        <a:bodyPr/>
        <a:lstStyle/>
        <a:p>
          <a:endParaRPr lang="pl-PL"/>
        </a:p>
      </dgm:t>
    </dgm:pt>
    <dgm:pt modelId="{4E298B12-8D07-446C-AE53-E89C4AD0D342}" type="pres">
      <dgm:prSet presAssocID="{15427851-287B-4FC1-90FD-CBD1511B174C}" presName="connectorText" presStyleLbl="sibTrans2D1" presStyleIdx="7" presStyleCnt="9"/>
      <dgm:spPr/>
      <dgm:t>
        <a:bodyPr/>
        <a:lstStyle/>
        <a:p>
          <a:endParaRPr lang="pl-PL"/>
        </a:p>
      </dgm:t>
    </dgm:pt>
    <dgm:pt modelId="{6DA9F176-6955-41C1-AB49-85DBF16B0C90}" type="pres">
      <dgm:prSet presAssocID="{A89F2A19-7FDB-42C6-BE34-D92945D69A24}" presName="node" presStyleLbl="node1" presStyleIdx="7" presStyleCnt="9" custScaleX="122544" custScaleY="117086" custRadScaleRad="102878" custRadScaleInc="-3926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66F61F5-8F0F-4D16-B8B4-6609FF25A3FD}" type="pres">
      <dgm:prSet presAssocID="{1E291D4F-24DC-46B5-B514-EFDB920B9096}" presName="parTrans" presStyleLbl="sibTrans2D1" presStyleIdx="8" presStyleCnt="9" custScaleX="171754"/>
      <dgm:spPr/>
      <dgm:t>
        <a:bodyPr/>
        <a:lstStyle/>
        <a:p>
          <a:endParaRPr lang="pl-PL"/>
        </a:p>
      </dgm:t>
    </dgm:pt>
    <dgm:pt modelId="{99AE8A04-D198-482F-84E6-4E3F8E337969}" type="pres">
      <dgm:prSet presAssocID="{1E291D4F-24DC-46B5-B514-EFDB920B9096}" presName="connectorText" presStyleLbl="sibTrans2D1" presStyleIdx="8" presStyleCnt="9"/>
      <dgm:spPr/>
      <dgm:t>
        <a:bodyPr/>
        <a:lstStyle/>
        <a:p>
          <a:endParaRPr lang="pl-PL"/>
        </a:p>
      </dgm:t>
    </dgm:pt>
    <dgm:pt modelId="{5988495D-1E42-4F0F-8528-DB82A13050D4}" type="pres">
      <dgm:prSet presAssocID="{D2386146-F88C-4846-A25B-A3A4804C03EA}" presName="node" presStyleLbl="node1" presStyleIdx="8" presStyleCnt="9" custScaleX="148919" custScaleY="133878" custRadScaleRad="137749" custRadScaleInc="-48325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57FAEB6-A706-4BF8-B60B-B114341D76D9}" type="presOf" srcId="{27AD9D42-D04B-4570-A1DE-9B962C46CC82}" destId="{7C7674A1-ABA9-4E86-939A-66121E093FD4}" srcOrd="1" destOrd="0" presId="urn:microsoft.com/office/officeart/2005/8/layout/radial5"/>
    <dgm:cxn modelId="{32C88F1B-7A11-4496-BAAE-47A96BA38609}" type="presOf" srcId="{1E3C01F8-D8F2-402B-BA9A-1F0DA663471E}" destId="{B1182886-C9A7-4D4E-BAF7-0A3104E0FA1A}" srcOrd="0" destOrd="0" presId="urn:microsoft.com/office/officeart/2005/8/layout/radial5"/>
    <dgm:cxn modelId="{55F8CDC4-2156-4C3F-BB77-C347313907B4}" type="presOf" srcId="{BE35802E-3E82-4002-A28F-28BEA03DA2C2}" destId="{7DA73C4E-D38C-435A-B01E-9FD64F1DAC51}" srcOrd="0" destOrd="0" presId="urn:microsoft.com/office/officeart/2005/8/layout/radial5"/>
    <dgm:cxn modelId="{D3C28E9B-CCDC-47A5-A84D-E3624F4629B3}" type="presOf" srcId="{D4D7883B-1A8C-4186-8C9C-F22D5735ED52}" destId="{ACE30FA4-CAA3-44D5-A07E-CD913B037F94}" srcOrd="1" destOrd="0" presId="urn:microsoft.com/office/officeart/2005/8/layout/radial5"/>
    <dgm:cxn modelId="{C04B65D3-5565-4924-99DA-4FFF6555B37F}" srcId="{69D9837A-E74D-4C5B-B606-926F29EC08FE}" destId="{D2386146-F88C-4846-A25B-A3A4804C03EA}" srcOrd="8" destOrd="0" parTransId="{1E291D4F-24DC-46B5-B514-EFDB920B9096}" sibTransId="{B41CB936-5BAD-40A6-9EF1-EA9ABF411AC9}"/>
    <dgm:cxn modelId="{95CD6165-AEC7-49FD-A59B-E698A8E2F8D1}" type="presOf" srcId="{D2386146-F88C-4846-A25B-A3A4804C03EA}" destId="{5988495D-1E42-4F0F-8528-DB82A13050D4}" srcOrd="0" destOrd="0" presId="urn:microsoft.com/office/officeart/2005/8/layout/radial5"/>
    <dgm:cxn modelId="{E0A9E439-AB12-4BC3-B741-E92D591292C1}" srcId="{69D9837A-E74D-4C5B-B606-926F29EC08FE}" destId="{C6C4827E-7DE3-46CC-A37B-53C938D7A8B0}" srcOrd="0" destOrd="0" parTransId="{D4D7883B-1A8C-4186-8C9C-F22D5735ED52}" sibTransId="{36F509B3-C65A-4A07-9F95-E453035E2F1D}"/>
    <dgm:cxn modelId="{797CF507-E9C8-4EF3-9BCC-CABC7E9AD359}" type="presOf" srcId="{15427851-287B-4FC1-90FD-CBD1511B174C}" destId="{4E298B12-8D07-446C-AE53-E89C4AD0D342}" srcOrd="1" destOrd="0" presId="urn:microsoft.com/office/officeart/2005/8/layout/radial5"/>
    <dgm:cxn modelId="{E03DC5DD-9959-4667-8F5F-B5EB6C08F1A4}" type="presOf" srcId="{71535ADD-FB13-4847-9A3D-F4DF154E4B37}" destId="{2A092490-0D52-4140-8A6E-9150964EB257}" srcOrd="0" destOrd="0" presId="urn:microsoft.com/office/officeart/2005/8/layout/radial5"/>
    <dgm:cxn modelId="{68A8DF32-0740-4CA1-9B3A-6A1FBC069482}" srcId="{69D9837A-E74D-4C5B-B606-926F29EC08FE}" destId="{A89F2A19-7FDB-42C6-BE34-D92945D69A24}" srcOrd="7" destOrd="0" parTransId="{15427851-287B-4FC1-90FD-CBD1511B174C}" sibTransId="{A5F111C2-C561-490D-B9E6-BEC2E17F9DC1}"/>
    <dgm:cxn modelId="{93A59D3C-E697-4815-B6BC-A84EE8612BB2}" type="presOf" srcId="{D4D7883B-1A8C-4186-8C9C-F22D5735ED52}" destId="{7D221181-9F17-45E5-AAE3-E4BA20054432}" srcOrd="0" destOrd="0" presId="urn:microsoft.com/office/officeart/2005/8/layout/radial5"/>
    <dgm:cxn modelId="{96667F37-0BDA-46CE-B796-B3135CE4132F}" type="presOf" srcId="{1E291D4F-24DC-46B5-B514-EFDB920B9096}" destId="{E66F61F5-8F0F-4D16-B8B4-6609FF25A3FD}" srcOrd="0" destOrd="0" presId="urn:microsoft.com/office/officeart/2005/8/layout/radial5"/>
    <dgm:cxn modelId="{99C0BBDB-915B-410F-94A1-E1D7A4E1844F}" type="presOf" srcId="{5D91C28C-D173-4FFE-B11E-98007D281AB7}" destId="{2D08105C-61BE-4F4D-8FD8-11DDB2632C1F}" srcOrd="0" destOrd="0" presId="urn:microsoft.com/office/officeart/2005/8/layout/radial5"/>
    <dgm:cxn modelId="{5CC9CB8C-EC71-417E-95DE-C74853BE329D}" srcId="{A4B98DEA-5B2E-40C1-BD42-2DC91973DC16}" destId="{69D9837A-E74D-4C5B-B606-926F29EC08FE}" srcOrd="0" destOrd="0" parTransId="{E88D7252-70E6-4475-A832-AFDC46EEF78A}" sibTransId="{CB2E5ED2-E915-49F2-A83C-0FEF3373E816}"/>
    <dgm:cxn modelId="{4F836AC2-4093-4041-A14A-295501A68B6F}" type="presOf" srcId="{1E3C01F8-D8F2-402B-BA9A-1F0DA663471E}" destId="{CD4C3982-36FC-441C-960E-BA7DEFF14174}" srcOrd="1" destOrd="0" presId="urn:microsoft.com/office/officeart/2005/8/layout/radial5"/>
    <dgm:cxn modelId="{797B28B1-117A-48E9-90FD-3AB03240F747}" type="presOf" srcId="{A1AA1707-AED5-4B2F-8917-387862D49D7A}" destId="{BFAA40AB-A6F0-45E3-93E1-150D235AD7F7}" srcOrd="1" destOrd="0" presId="urn:microsoft.com/office/officeart/2005/8/layout/radial5"/>
    <dgm:cxn modelId="{8376FC55-7615-4868-A3F1-EC2C81084A52}" srcId="{69D9837A-E74D-4C5B-B606-926F29EC08FE}" destId="{330F3C2E-3C34-4331-BEF5-C75516FE2293}" srcOrd="3" destOrd="0" parTransId="{4F2D65BB-2DC1-4A0F-9CA7-507C5102E168}" sibTransId="{5A7C3655-42DC-4F0E-8ED4-B89F51D3B0DD}"/>
    <dgm:cxn modelId="{36755A6E-FE74-45BF-A63A-30FFD1CBFE96}" type="presOf" srcId="{43FAC281-A882-4965-9F5E-AEE8F0C305CE}" destId="{344F8C58-8955-4BCD-82EF-670BC65ECC16}" srcOrd="0" destOrd="0" presId="urn:microsoft.com/office/officeart/2005/8/layout/radial5"/>
    <dgm:cxn modelId="{94D0FF19-D6CA-435D-BBB2-002B804F96E5}" type="presOf" srcId="{A89F2A19-7FDB-42C6-BE34-D92945D69A24}" destId="{6DA9F176-6955-41C1-AB49-85DBF16B0C90}" srcOrd="0" destOrd="0" presId="urn:microsoft.com/office/officeart/2005/8/layout/radial5"/>
    <dgm:cxn modelId="{D311F819-511D-4407-8324-0DBC5A93524D}" type="presOf" srcId="{DD9B4E64-7BC8-4399-A538-2740388ED7C2}" destId="{46C35223-13FA-49B8-8C7F-4FBCCDEBF348}" srcOrd="0" destOrd="0" presId="urn:microsoft.com/office/officeart/2005/8/layout/radial5"/>
    <dgm:cxn modelId="{208A83A9-7D80-4810-990F-C1F74CC1BCA7}" type="presOf" srcId="{D51B3978-D45E-40D2-96B7-C6F94BE8DF54}" destId="{023BE298-783E-488A-B25F-4CE221D108A8}" srcOrd="0" destOrd="0" presId="urn:microsoft.com/office/officeart/2005/8/layout/radial5"/>
    <dgm:cxn modelId="{A3EAE032-7793-4219-BD52-2F16999B29E0}" type="presOf" srcId="{69D9837A-E74D-4C5B-B606-926F29EC08FE}" destId="{02EFB007-1FC8-4848-9A0A-3EA9BA25F478}" srcOrd="0" destOrd="0" presId="urn:microsoft.com/office/officeart/2005/8/layout/radial5"/>
    <dgm:cxn modelId="{26F52D45-51AD-4987-8AAA-DCA562A2E49F}" type="presOf" srcId="{27AD9D42-D04B-4570-A1DE-9B962C46CC82}" destId="{6B401278-1A79-4E87-BE9E-7BC48D354723}" srcOrd="0" destOrd="0" presId="urn:microsoft.com/office/officeart/2005/8/layout/radial5"/>
    <dgm:cxn modelId="{09247AE9-0512-43D8-B44D-DB83CB4CF382}" type="presOf" srcId="{4F2D65BB-2DC1-4A0F-9CA7-507C5102E168}" destId="{48035E5E-DB6D-4DA4-83CD-17EEDE329CEB}" srcOrd="0" destOrd="0" presId="urn:microsoft.com/office/officeart/2005/8/layout/radial5"/>
    <dgm:cxn modelId="{81E6FA9C-F0A9-4AB5-BD91-51F2FC458160}" srcId="{69D9837A-E74D-4C5B-B606-926F29EC08FE}" destId="{BE35802E-3E82-4002-A28F-28BEA03DA2C2}" srcOrd="1" destOrd="0" parTransId="{27AD9D42-D04B-4570-A1DE-9B962C46CC82}" sibTransId="{F1A4B2CD-3EC2-4537-BCF8-50224CB5D808}"/>
    <dgm:cxn modelId="{F65ABF31-657D-48CF-B5F5-607D0C1D634D}" srcId="{69D9837A-E74D-4C5B-B606-926F29EC08FE}" destId="{D51B3978-D45E-40D2-96B7-C6F94BE8DF54}" srcOrd="6" destOrd="0" parTransId="{71535ADD-FB13-4847-9A3D-F4DF154E4B37}" sibTransId="{2CD03E44-8314-435B-A364-14A4BA82F24A}"/>
    <dgm:cxn modelId="{183056F6-950F-4B80-AFCC-3FAADAC68C24}" srcId="{69D9837A-E74D-4C5B-B606-926F29EC08FE}" destId="{DD9B4E64-7BC8-4399-A538-2740388ED7C2}" srcOrd="5" destOrd="0" parTransId="{1E3C01F8-D8F2-402B-BA9A-1F0DA663471E}" sibTransId="{810D4478-3804-4EC9-8674-8267EB3943E7}"/>
    <dgm:cxn modelId="{0161900B-AF44-479D-9DBD-5E7C36F993AF}" srcId="{69D9837A-E74D-4C5B-B606-926F29EC08FE}" destId="{37E55C84-6E64-43D6-9B4F-A61113D8C9A3}" srcOrd="2" destOrd="0" parTransId="{A1AA1707-AED5-4B2F-8917-387862D49D7A}" sibTransId="{551062AF-0C46-49AA-8052-DF742CC5E77D}"/>
    <dgm:cxn modelId="{720B82C8-0EDA-4BFD-A0E1-E02B3E48271B}" type="presOf" srcId="{A4B98DEA-5B2E-40C1-BD42-2DC91973DC16}" destId="{E3B6E6C1-1051-4416-BDEC-795E2AC434E8}" srcOrd="0" destOrd="0" presId="urn:microsoft.com/office/officeart/2005/8/layout/radial5"/>
    <dgm:cxn modelId="{0AE94051-04DB-4B60-BB19-25B61499BF83}" srcId="{69D9837A-E74D-4C5B-B606-926F29EC08FE}" destId="{5D91C28C-D173-4FFE-B11E-98007D281AB7}" srcOrd="4" destOrd="0" parTransId="{43FAC281-A882-4965-9F5E-AEE8F0C305CE}" sibTransId="{0BBBAD19-25DF-48BD-A274-5B7040F52AFB}"/>
    <dgm:cxn modelId="{F4FB2498-A18F-42F7-8395-FCB9FFA62568}" type="presOf" srcId="{15427851-287B-4FC1-90FD-CBD1511B174C}" destId="{64B5338A-3010-4FCF-81FB-1A3070C903E3}" srcOrd="0" destOrd="0" presId="urn:microsoft.com/office/officeart/2005/8/layout/radial5"/>
    <dgm:cxn modelId="{4AC67FCC-829B-4700-9182-89FFD7046EA8}" type="presOf" srcId="{C6C4827E-7DE3-46CC-A37B-53C938D7A8B0}" destId="{E9A06ACF-4AA9-4916-BC7C-D19CF65CFFC5}" srcOrd="0" destOrd="0" presId="urn:microsoft.com/office/officeart/2005/8/layout/radial5"/>
    <dgm:cxn modelId="{A38723AC-AD8D-4E68-B37E-900BF410BD76}" type="presOf" srcId="{A1AA1707-AED5-4B2F-8917-387862D49D7A}" destId="{B8190234-0CED-4ED8-9B84-5C8274F0797E}" srcOrd="0" destOrd="0" presId="urn:microsoft.com/office/officeart/2005/8/layout/radial5"/>
    <dgm:cxn modelId="{8B91942D-4C41-47AB-911A-FB8C00F88D01}" type="presOf" srcId="{71535ADD-FB13-4847-9A3D-F4DF154E4B37}" destId="{6D39AC51-F8B2-4C40-8DF6-6424BAB53FD8}" srcOrd="1" destOrd="0" presId="urn:microsoft.com/office/officeart/2005/8/layout/radial5"/>
    <dgm:cxn modelId="{C243F19A-65D3-4C66-9249-D15FE28C9C34}" type="presOf" srcId="{37E55C84-6E64-43D6-9B4F-A61113D8C9A3}" destId="{0DF3A474-5A60-41C5-A80C-7C3B3C55E74B}" srcOrd="0" destOrd="0" presId="urn:microsoft.com/office/officeart/2005/8/layout/radial5"/>
    <dgm:cxn modelId="{A61BEC3D-0D3C-4078-B7E3-7F4539C7E5E6}" type="presOf" srcId="{1E291D4F-24DC-46B5-B514-EFDB920B9096}" destId="{99AE8A04-D198-482F-84E6-4E3F8E337969}" srcOrd="1" destOrd="0" presId="urn:microsoft.com/office/officeart/2005/8/layout/radial5"/>
    <dgm:cxn modelId="{418B6822-7DA1-4620-BBEF-516DA3EECC30}" type="presOf" srcId="{330F3C2E-3C34-4331-BEF5-C75516FE2293}" destId="{7CE978A6-09D9-439A-935B-CED28E67875D}" srcOrd="0" destOrd="0" presId="urn:microsoft.com/office/officeart/2005/8/layout/radial5"/>
    <dgm:cxn modelId="{6BABE32E-EBBB-4CAE-A9A0-0D466B540DCF}" type="presOf" srcId="{43FAC281-A882-4965-9F5E-AEE8F0C305CE}" destId="{E2538813-5C2A-404E-9574-E5FD65735862}" srcOrd="1" destOrd="0" presId="urn:microsoft.com/office/officeart/2005/8/layout/radial5"/>
    <dgm:cxn modelId="{E32B1A4C-0C12-45E5-9A0E-FF1F3450DC67}" type="presOf" srcId="{4F2D65BB-2DC1-4A0F-9CA7-507C5102E168}" destId="{0709002E-840A-495A-9B0B-8CBD669C87C7}" srcOrd="1" destOrd="0" presId="urn:microsoft.com/office/officeart/2005/8/layout/radial5"/>
    <dgm:cxn modelId="{A10A2383-01CD-443D-A4D4-CC7D4898C47F}" type="presParOf" srcId="{E3B6E6C1-1051-4416-BDEC-795E2AC434E8}" destId="{02EFB007-1FC8-4848-9A0A-3EA9BA25F478}" srcOrd="0" destOrd="0" presId="urn:microsoft.com/office/officeart/2005/8/layout/radial5"/>
    <dgm:cxn modelId="{2957C8D8-7F35-48CE-91D4-4A272D12BE16}" type="presParOf" srcId="{E3B6E6C1-1051-4416-BDEC-795E2AC434E8}" destId="{7D221181-9F17-45E5-AAE3-E4BA20054432}" srcOrd="1" destOrd="0" presId="urn:microsoft.com/office/officeart/2005/8/layout/radial5"/>
    <dgm:cxn modelId="{FB071968-BD98-45DE-9A19-5E87B45D3619}" type="presParOf" srcId="{7D221181-9F17-45E5-AAE3-E4BA20054432}" destId="{ACE30FA4-CAA3-44D5-A07E-CD913B037F94}" srcOrd="0" destOrd="0" presId="urn:microsoft.com/office/officeart/2005/8/layout/radial5"/>
    <dgm:cxn modelId="{E6F429E9-A472-423C-AAF3-9736EB04B160}" type="presParOf" srcId="{E3B6E6C1-1051-4416-BDEC-795E2AC434E8}" destId="{E9A06ACF-4AA9-4916-BC7C-D19CF65CFFC5}" srcOrd="2" destOrd="0" presId="urn:microsoft.com/office/officeart/2005/8/layout/radial5"/>
    <dgm:cxn modelId="{57625DAE-AA9D-48AA-8D03-FA9A5DB6A1BE}" type="presParOf" srcId="{E3B6E6C1-1051-4416-BDEC-795E2AC434E8}" destId="{6B401278-1A79-4E87-BE9E-7BC48D354723}" srcOrd="3" destOrd="0" presId="urn:microsoft.com/office/officeart/2005/8/layout/radial5"/>
    <dgm:cxn modelId="{6AF42E43-6828-45F0-89DE-900821A47DAE}" type="presParOf" srcId="{6B401278-1A79-4E87-BE9E-7BC48D354723}" destId="{7C7674A1-ABA9-4E86-939A-66121E093FD4}" srcOrd="0" destOrd="0" presId="urn:microsoft.com/office/officeart/2005/8/layout/radial5"/>
    <dgm:cxn modelId="{3571963D-B329-4DCF-9689-4BED995DDFF4}" type="presParOf" srcId="{E3B6E6C1-1051-4416-BDEC-795E2AC434E8}" destId="{7DA73C4E-D38C-435A-B01E-9FD64F1DAC51}" srcOrd="4" destOrd="0" presId="urn:microsoft.com/office/officeart/2005/8/layout/radial5"/>
    <dgm:cxn modelId="{E7C748B0-630F-4CB1-9DA4-A894C3A64590}" type="presParOf" srcId="{E3B6E6C1-1051-4416-BDEC-795E2AC434E8}" destId="{B8190234-0CED-4ED8-9B84-5C8274F0797E}" srcOrd="5" destOrd="0" presId="urn:microsoft.com/office/officeart/2005/8/layout/radial5"/>
    <dgm:cxn modelId="{54D68635-9231-4271-9CC1-047AF8625053}" type="presParOf" srcId="{B8190234-0CED-4ED8-9B84-5C8274F0797E}" destId="{BFAA40AB-A6F0-45E3-93E1-150D235AD7F7}" srcOrd="0" destOrd="0" presId="urn:microsoft.com/office/officeart/2005/8/layout/radial5"/>
    <dgm:cxn modelId="{AFBF9C16-ECB7-4AE3-A34A-18F7016335E9}" type="presParOf" srcId="{E3B6E6C1-1051-4416-BDEC-795E2AC434E8}" destId="{0DF3A474-5A60-41C5-A80C-7C3B3C55E74B}" srcOrd="6" destOrd="0" presId="urn:microsoft.com/office/officeart/2005/8/layout/radial5"/>
    <dgm:cxn modelId="{471331BC-CE5F-42C3-9967-8912DEA9D796}" type="presParOf" srcId="{E3B6E6C1-1051-4416-BDEC-795E2AC434E8}" destId="{48035E5E-DB6D-4DA4-83CD-17EEDE329CEB}" srcOrd="7" destOrd="0" presId="urn:microsoft.com/office/officeart/2005/8/layout/radial5"/>
    <dgm:cxn modelId="{A1D4C281-F756-4115-823D-3AFAC4632C3E}" type="presParOf" srcId="{48035E5E-DB6D-4DA4-83CD-17EEDE329CEB}" destId="{0709002E-840A-495A-9B0B-8CBD669C87C7}" srcOrd="0" destOrd="0" presId="urn:microsoft.com/office/officeart/2005/8/layout/radial5"/>
    <dgm:cxn modelId="{1DC66123-0CAC-4E5A-9E44-2542D92F3FE2}" type="presParOf" srcId="{E3B6E6C1-1051-4416-BDEC-795E2AC434E8}" destId="{7CE978A6-09D9-439A-935B-CED28E67875D}" srcOrd="8" destOrd="0" presId="urn:microsoft.com/office/officeart/2005/8/layout/radial5"/>
    <dgm:cxn modelId="{36EA2B39-89B9-41A1-B919-EB9FEFAC73F1}" type="presParOf" srcId="{E3B6E6C1-1051-4416-BDEC-795E2AC434E8}" destId="{344F8C58-8955-4BCD-82EF-670BC65ECC16}" srcOrd="9" destOrd="0" presId="urn:microsoft.com/office/officeart/2005/8/layout/radial5"/>
    <dgm:cxn modelId="{D30EE7FC-2D44-4DA3-82F6-FA0E4974D92A}" type="presParOf" srcId="{344F8C58-8955-4BCD-82EF-670BC65ECC16}" destId="{E2538813-5C2A-404E-9574-E5FD65735862}" srcOrd="0" destOrd="0" presId="urn:microsoft.com/office/officeart/2005/8/layout/radial5"/>
    <dgm:cxn modelId="{F7C3EEE5-5B60-4F44-A4FD-44749EA80149}" type="presParOf" srcId="{E3B6E6C1-1051-4416-BDEC-795E2AC434E8}" destId="{2D08105C-61BE-4F4D-8FD8-11DDB2632C1F}" srcOrd="10" destOrd="0" presId="urn:microsoft.com/office/officeart/2005/8/layout/radial5"/>
    <dgm:cxn modelId="{55163421-5659-418E-BCC3-08FDD57AEBCA}" type="presParOf" srcId="{E3B6E6C1-1051-4416-BDEC-795E2AC434E8}" destId="{B1182886-C9A7-4D4E-BAF7-0A3104E0FA1A}" srcOrd="11" destOrd="0" presId="urn:microsoft.com/office/officeart/2005/8/layout/radial5"/>
    <dgm:cxn modelId="{661E2E0E-6AC3-4C30-93DA-D2FDB04B09FA}" type="presParOf" srcId="{B1182886-C9A7-4D4E-BAF7-0A3104E0FA1A}" destId="{CD4C3982-36FC-441C-960E-BA7DEFF14174}" srcOrd="0" destOrd="0" presId="urn:microsoft.com/office/officeart/2005/8/layout/radial5"/>
    <dgm:cxn modelId="{8762D4EA-886F-45BF-A41A-75F2319F0ECF}" type="presParOf" srcId="{E3B6E6C1-1051-4416-BDEC-795E2AC434E8}" destId="{46C35223-13FA-49B8-8C7F-4FBCCDEBF348}" srcOrd="12" destOrd="0" presId="urn:microsoft.com/office/officeart/2005/8/layout/radial5"/>
    <dgm:cxn modelId="{2AB76A5C-3125-49EF-8A2F-9D246DCA0E43}" type="presParOf" srcId="{E3B6E6C1-1051-4416-BDEC-795E2AC434E8}" destId="{2A092490-0D52-4140-8A6E-9150964EB257}" srcOrd="13" destOrd="0" presId="urn:microsoft.com/office/officeart/2005/8/layout/radial5"/>
    <dgm:cxn modelId="{A71CAC91-7758-435D-A4B0-67FBC70E03C3}" type="presParOf" srcId="{2A092490-0D52-4140-8A6E-9150964EB257}" destId="{6D39AC51-F8B2-4C40-8DF6-6424BAB53FD8}" srcOrd="0" destOrd="0" presId="urn:microsoft.com/office/officeart/2005/8/layout/radial5"/>
    <dgm:cxn modelId="{242B4EDF-0BBE-440B-9C9C-60FA30159C9E}" type="presParOf" srcId="{E3B6E6C1-1051-4416-BDEC-795E2AC434E8}" destId="{023BE298-783E-488A-B25F-4CE221D108A8}" srcOrd="14" destOrd="0" presId="urn:microsoft.com/office/officeart/2005/8/layout/radial5"/>
    <dgm:cxn modelId="{855E98A1-0AD2-44B2-8CC0-67AE04CFA40F}" type="presParOf" srcId="{E3B6E6C1-1051-4416-BDEC-795E2AC434E8}" destId="{64B5338A-3010-4FCF-81FB-1A3070C903E3}" srcOrd="15" destOrd="0" presId="urn:microsoft.com/office/officeart/2005/8/layout/radial5"/>
    <dgm:cxn modelId="{894DF658-E759-44AC-8753-20DFDD29BEA5}" type="presParOf" srcId="{64B5338A-3010-4FCF-81FB-1A3070C903E3}" destId="{4E298B12-8D07-446C-AE53-E89C4AD0D342}" srcOrd="0" destOrd="0" presId="urn:microsoft.com/office/officeart/2005/8/layout/radial5"/>
    <dgm:cxn modelId="{A63D0719-3315-4690-A2E6-1D2B4051E2FD}" type="presParOf" srcId="{E3B6E6C1-1051-4416-BDEC-795E2AC434E8}" destId="{6DA9F176-6955-41C1-AB49-85DBF16B0C90}" srcOrd="16" destOrd="0" presId="urn:microsoft.com/office/officeart/2005/8/layout/radial5"/>
    <dgm:cxn modelId="{38F9D207-BD18-45AE-9A0C-7D8BC1BC11F0}" type="presParOf" srcId="{E3B6E6C1-1051-4416-BDEC-795E2AC434E8}" destId="{E66F61F5-8F0F-4D16-B8B4-6609FF25A3FD}" srcOrd="17" destOrd="0" presId="urn:microsoft.com/office/officeart/2005/8/layout/radial5"/>
    <dgm:cxn modelId="{645C1FDB-E00B-49B9-AD22-D816D5846AB3}" type="presParOf" srcId="{E66F61F5-8F0F-4D16-B8B4-6609FF25A3FD}" destId="{99AE8A04-D198-482F-84E6-4E3F8E337969}" srcOrd="0" destOrd="0" presId="urn:microsoft.com/office/officeart/2005/8/layout/radial5"/>
    <dgm:cxn modelId="{EAEBFAD7-14E6-4281-AEB7-183778D2D011}" type="presParOf" srcId="{E3B6E6C1-1051-4416-BDEC-795E2AC434E8}" destId="{5988495D-1E42-4F0F-8528-DB82A13050D4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EFB007-1FC8-4848-9A0A-3EA9BA25F478}">
      <dsp:nvSpPr>
        <dsp:cNvPr id="0" name=""/>
        <dsp:cNvSpPr/>
      </dsp:nvSpPr>
      <dsp:spPr>
        <a:xfrm>
          <a:off x="3017126" y="1728192"/>
          <a:ext cx="1374329" cy="12044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Skutki braku ruchu</a:t>
          </a:r>
          <a:endParaRPr lang="pl-PL" sz="1800" kern="1200" dirty="0"/>
        </a:p>
      </dsp:txBody>
      <dsp:txXfrm>
        <a:off x="3218392" y="1904581"/>
        <a:ext cx="971797" cy="851682"/>
      </dsp:txXfrm>
    </dsp:sp>
    <dsp:sp modelId="{7D221181-9F17-45E5-AAE3-E4BA20054432}">
      <dsp:nvSpPr>
        <dsp:cNvPr id="0" name=""/>
        <dsp:cNvSpPr/>
      </dsp:nvSpPr>
      <dsp:spPr>
        <a:xfrm rot="15193332">
          <a:off x="3365646" y="1485423"/>
          <a:ext cx="244052" cy="2530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100" kern="1200"/>
        </a:p>
      </dsp:txBody>
      <dsp:txXfrm rot="10800000">
        <a:off x="3412821" y="1571080"/>
        <a:ext cx="170836" cy="151822"/>
      </dsp:txXfrm>
    </dsp:sp>
    <dsp:sp modelId="{E9A06ACF-4AA9-4916-BC7C-D19CF65CFFC5}">
      <dsp:nvSpPr>
        <dsp:cNvPr id="0" name=""/>
        <dsp:cNvSpPr/>
      </dsp:nvSpPr>
      <dsp:spPr>
        <a:xfrm>
          <a:off x="2354915" y="-169528"/>
          <a:ext cx="1695241" cy="1671454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Wady postawy, bóle kręgosłupa</a:t>
          </a:r>
          <a:endParaRPr lang="pl-PL" sz="1200" kern="1200" dirty="0"/>
        </a:p>
      </dsp:txBody>
      <dsp:txXfrm>
        <a:off x="2603177" y="75251"/>
        <a:ext cx="1198717" cy="1181896"/>
      </dsp:txXfrm>
    </dsp:sp>
    <dsp:sp modelId="{6B401278-1A79-4E87-BE9E-7BC48D354723}">
      <dsp:nvSpPr>
        <dsp:cNvPr id="0" name=""/>
        <dsp:cNvSpPr/>
      </dsp:nvSpPr>
      <dsp:spPr>
        <a:xfrm rot="18380919">
          <a:off x="3989567" y="1468023"/>
          <a:ext cx="512491" cy="2530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100" kern="1200"/>
        </a:p>
      </dsp:txBody>
      <dsp:txXfrm>
        <a:off x="4005026" y="1549200"/>
        <a:ext cx="436580" cy="151822"/>
      </dsp:txXfrm>
    </dsp:sp>
    <dsp:sp modelId="{7DA73C4E-D38C-435A-B01E-9FD64F1DAC51}">
      <dsp:nvSpPr>
        <dsp:cNvPr id="0" name=""/>
        <dsp:cNvSpPr/>
      </dsp:nvSpPr>
      <dsp:spPr>
        <a:xfrm>
          <a:off x="4097252" y="0"/>
          <a:ext cx="1549968" cy="1486570"/>
        </a:xfrm>
        <a:prstGeom prst="ellipse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Otyłość</a:t>
          </a:r>
          <a:endParaRPr lang="pl-PL" sz="1200" kern="1200" dirty="0"/>
        </a:p>
      </dsp:txBody>
      <dsp:txXfrm>
        <a:off x="4324240" y="217703"/>
        <a:ext cx="1095992" cy="1051164"/>
      </dsp:txXfrm>
    </dsp:sp>
    <dsp:sp modelId="{B8190234-0CED-4ED8-9B84-5C8274F0797E}">
      <dsp:nvSpPr>
        <dsp:cNvPr id="0" name=""/>
        <dsp:cNvSpPr/>
      </dsp:nvSpPr>
      <dsp:spPr>
        <a:xfrm rot="20635080">
          <a:off x="4414177" y="1899755"/>
          <a:ext cx="690214" cy="2530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100" kern="1200"/>
        </a:p>
      </dsp:txBody>
      <dsp:txXfrm>
        <a:off x="4415662" y="1960876"/>
        <a:ext cx="614303" cy="151822"/>
      </dsp:txXfrm>
    </dsp:sp>
    <dsp:sp modelId="{0DF3A474-5A60-41C5-A80C-7C3B3C55E74B}">
      <dsp:nvSpPr>
        <dsp:cNvPr id="0" name=""/>
        <dsp:cNvSpPr/>
      </dsp:nvSpPr>
      <dsp:spPr>
        <a:xfrm>
          <a:off x="5152674" y="1112884"/>
          <a:ext cx="1365987" cy="1206146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 smtClean="0"/>
            <a:t>Podatność na infekcje</a:t>
          </a:r>
          <a:endParaRPr lang="pl-PL" sz="1000" kern="1200" dirty="0"/>
        </a:p>
      </dsp:txBody>
      <dsp:txXfrm>
        <a:off x="5352718" y="1289520"/>
        <a:ext cx="965899" cy="852874"/>
      </dsp:txXfrm>
    </dsp:sp>
    <dsp:sp modelId="{48035E5E-DB6D-4DA4-83CD-17EEDE329CEB}">
      <dsp:nvSpPr>
        <dsp:cNvPr id="0" name=""/>
        <dsp:cNvSpPr/>
      </dsp:nvSpPr>
      <dsp:spPr>
        <a:xfrm rot="776376">
          <a:off x="4428487" y="2457337"/>
          <a:ext cx="757691" cy="2530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100" kern="1200"/>
        </a:p>
      </dsp:txBody>
      <dsp:txXfrm>
        <a:off x="4429451" y="2499445"/>
        <a:ext cx="681780" cy="151822"/>
      </dsp:txXfrm>
    </dsp:sp>
    <dsp:sp modelId="{7CE978A6-09D9-439A-935B-CED28E67875D}">
      <dsp:nvSpPr>
        <dsp:cNvPr id="0" name=""/>
        <dsp:cNvSpPr/>
      </dsp:nvSpPr>
      <dsp:spPr>
        <a:xfrm>
          <a:off x="5253581" y="2235086"/>
          <a:ext cx="1299955" cy="1201271"/>
        </a:xfrm>
        <a:prstGeom prst="ellipse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 smtClean="0"/>
            <a:t>Depresja, Złe samopoczucie</a:t>
          </a:r>
          <a:endParaRPr lang="pl-PL" sz="1000" kern="1200" dirty="0"/>
        </a:p>
      </dsp:txBody>
      <dsp:txXfrm>
        <a:off x="5443955" y="2411008"/>
        <a:ext cx="919207" cy="849427"/>
      </dsp:txXfrm>
    </dsp:sp>
    <dsp:sp modelId="{344F8C58-8955-4BCD-82EF-670BC65ECC16}">
      <dsp:nvSpPr>
        <dsp:cNvPr id="0" name=""/>
        <dsp:cNvSpPr/>
      </dsp:nvSpPr>
      <dsp:spPr>
        <a:xfrm rot="2642136">
          <a:off x="4077562" y="2884303"/>
          <a:ext cx="660853" cy="2530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100" kern="1200"/>
        </a:p>
      </dsp:txBody>
      <dsp:txXfrm>
        <a:off x="4088231" y="2908527"/>
        <a:ext cx="584942" cy="151822"/>
      </dsp:txXfrm>
    </dsp:sp>
    <dsp:sp modelId="{2D08105C-61BE-4F4D-8FD8-11DDB2632C1F}">
      <dsp:nvSpPr>
        <dsp:cNvPr id="0" name=""/>
        <dsp:cNvSpPr/>
      </dsp:nvSpPr>
      <dsp:spPr>
        <a:xfrm>
          <a:off x="4457285" y="3096345"/>
          <a:ext cx="1320728" cy="12012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50" kern="1200" dirty="0" smtClean="0"/>
            <a:t>Gorsze wyniki w nauce, słabsza pamięć</a:t>
          </a:r>
          <a:endParaRPr lang="pl-PL" sz="1050" kern="1200" dirty="0"/>
        </a:p>
      </dsp:txBody>
      <dsp:txXfrm>
        <a:off x="4650701" y="3272268"/>
        <a:ext cx="933896" cy="849434"/>
      </dsp:txXfrm>
    </dsp:sp>
    <dsp:sp modelId="{B1182886-C9A7-4D4E-BAF7-0A3104E0FA1A}">
      <dsp:nvSpPr>
        <dsp:cNvPr id="0" name=""/>
        <dsp:cNvSpPr/>
      </dsp:nvSpPr>
      <dsp:spPr>
        <a:xfrm rot="5650411">
          <a:off x="3416726" y="3030169"/>
          <a:ext cx="454543" cy="2530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100" kern="1200"/>
        </a:p>
      </dsp:txBody>
      <dsp:txXfrm rot="10800000">
        <a:off x="3457444" y="3042921"/>
        <a:ext cx="378632" cy="151822"/>
      </dsp:txXfrm>
    </dsp:sp>
    <dsp:sp modelId="{46C35223-13FA-49B8-8C7F-4FBCCDEBF348}">
      <dsp:nvSpPr>
        <dsp:cNvPr id="0" name=""/>
        <dsp:cNvSpPr/>
      </dsp:nvSpPr>
      <dsp:spPr>
        <a:xfrm>
          <a:off x="2873114" y="3394880"/>
          <a:ext cx="1422948" cy="1151938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50" kern="1200" dirty="0" smtClean="0"/>
            <a:t>Nadciśnienie, Częstsze choroby serca</a:t>
          </a:r>
          <a:endParaRPr lang="pl-PL" sz="1050" kern="1200" dirty="0"/>
        </a:p>
      </dsp:txBody>
      <dsp:txXfrm>
        <a:off x="3081500" y="3563577"/>
        <a:ext cx="1006176" cy="814544"/>
      </dsp:txXfrm>
    </dsp:sp>
    <dsp:sp modelId="{2A092490-0D52-4140-8A6E-9150964EB257}">
      <dsp:nvSpPr>
        <dsp:cNvPr id="0" name=""/>
        <dsp:cNvSpPr/>
      </dsp:nvSpPr>
      <dsp:spPr>
        <a:xfrm rot="9323064">
          <a:off x="1011789" y="2808003"/>
          <a:ext cx="2091639" cy="2530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100" kern="1200"/>
        </a:p>
      </dsp:txBody>
      <dsp:txXfrm rot="10800000">
        <a:off x="1084251" y="2842800"/>
        <a:ext cx="2015728" cy="151822"/>
      </dsp:txXfrm>
    </dsp:sp>
    <dsp:sp modelId="{023BE298-783E-488A-B25F-4CE221D108A8}">
      <dsp:nvSpPr>
        <dsp:cNvPr id="0" name=""/>
        <dsp:cNvSpPr/>
      </dsp:nvSpPr>
      <dsp:spPr>
        <a:xfrm>
          <a:off x="122612" y="3153856"/>
          <a:ext cx="1089228" cy="1136086"/>
        </a:xfrm>
        <a:prstGeom prst="ellips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 smtClean="0"/>
            <a:t> Osteoporoza</a:t>
          </a:r>
          <a:endParaRPr lang="pl-PL" sz="1100" kern="1200" dirty="0"/>
        </a:p>
      </dsp:txBody>
      <dsp:txXfrm>
        <a:off x="282126" y="3320232"/>
        <a:ext cx="770200" cy="803334"/>
      </dsp:txXfrm>
    </dsp:sp>
    <dsp:sp modelId="{64B5338A-3010-4FCF-81FB-1A3070C903E3}">
      <dsp:nvSpPr>
        <dsp:cNvPr id="0" name=""/>
        <dsp:cNvSpPr/>
      </dsp:nvSpPr>
      <dsp:spPr>
        <a:xfrm rot="10315129">
          <a:off x="2517111" y="2123276"/>
          <a:ext cx="485147" cy="2530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100" kern="1200"/>
        </a:p>
      </dsp:txBody>
      <dsp:txXfrm rot="10800000">
        <a:off x="2592645" y="2168547"/>
        <a:ext cx="409236" cy="151822"/>
      </dsp:txXfrm>
    </dsp:sp>
    <dsp:sp modelId="{6DA9F176-6955-41C1-AB49-85DBF16B0C90}">
      <dsp:nvSpPr>
        <dsp:cNvPr id="0" name=""/>
        <dsp:cNvSpPr/>
      </dsp:nvSpPr>
      <dsp:spPr>
        <a:xfrm>
          <a:off x="1339603" y="1718494"/>
          <a:ext cx="1140003" cy="1089228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 smtClean="0"/>
            <a:t>Udary mózgu</a:t>
          </a:r>
          <a:endParaRPr lang="pl-PL" sz="1100" kern="1200" dirty="0"/>
        </a:p>
      </dsp:txBody>
      <dsp:txXfrm>
        <a:off x="1506553" y="1878008"/>
        <a:ext cx="806103" cy="770200"/>
      </dsp:txXfrm>
    </dsp:sp>
    <dsp:sp modelId="{E66F61F5-8F0F-4D16-B8B4-6609FF25A3FD}">
      <dsp:nvSpPr>
        <dsp:cNvPr id="0" name=""/>
        <dsp:cNvSpPr/>
      </dsp:nvSpPr>
      <dsp:spPr>
        <a:xfrm rot="8421786">
          <a:off x="2514240" y="2875450"/>
          <a:ext cx="758709" cy="2530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100" kern="1200"/>
        </a:p>
      </dsp:txBody>
      <dsp:txXfrm rot="10800000">
        <a:off x="2581425" y="2901844"/>
        <a:ext cx="682798" cy="151822"/>
      </dsp:txXfrm>
    </dsp:sp>
    <dsp:sp modelId="{5988495D-1E42-4F0F-8528-DB82A13050D4}">
      <dsp:nvSpPr>
        <dsp:cNvPr id="0" name=""/>
        <dsp:cNvSpPr/>
      </dsp:nvSpPr>
      <dsp:spPr>
        <a:xfrm>
          <a:off x="1360948" y="3075038"/>
          <a:ext cx="1385364" cy="1245441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900" kern="1200" dirty="0" smtClean="0"/>
            <a:t>Większa podatność na inne choroby cywilizacyjne </a:t>
          </a:r>
          <a:r>
            <a:rPr lang="pl-PL" sz="1100" kern="1200" dirty="0" smtClean="0"/>
            <a:t>(np. cukrzycę, miażdżycę)</a:t>
          </a:r>
          <a:endParaRPr lang="pl-PL" sz="1100" kern="1200" dirty="0"/>
        </a:p>
      </dsp:txBody>
      <dsp:txXfrm>
        <a:off x="1563830" y="3257429"/>
        <a:ext cx="979600" cy="8806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84A8F6-4A2E-4566-95DD-6B82AA92C2BC}" type="datetimeFigureOut">
              <a:rPr lang="pl-PL" smtClean="0"/>
              <a:t>2016-12-02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6C053-AF06-4AAA-95AE-3BA2822FE5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0809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6C053-AF06-4AAA-95AE-3BA2822FE566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421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05E00-A2C1-4780-B9B6-3013DB7B428B}" type="datetimeFigureOut">
              <a:rPr lang="pl-PL" smtClean="0"/>
              <a:t>2016-12-02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A773F-DB82-41DF-8E66-C9DBBD836FD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05E00-A2C1-4780-B9B6-3013DB7B428B}" type="datetimeFigureOut">
              <a:rPr lang="pl-PL" smtClean="0"/>
              <a:t>2016-12-02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A773F-DB82-41DF-8E66-C9DBBD836FD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05E00-A2C1-4780-B9B6-3013DB7B428B}" type="datetimeFigureOut">
              <a:rPr lang="pl-PL" smtClean="0"/>
              <a:t>2016-12-02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A773F-DB82-41DF-8E66-C9DBBD836FD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05E00-A2C1-4780-B9B6-3013DB7B428B}" type="datetimeFigureOut">
              <a:rPr lang="pl-PL" smtClean="0"/>
              <a:t>2016-12-02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A773F-DB82-41DF-8E66-C9DBBD836FD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05E00-A2C1-4780-B9B6-3013DB7B428B}" type="datetimeFigureOut">
              <a:rPr lang="pl-PL" smtClean="0"/>
              <a:t>2016-12-02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A773F-DB82-41DF-8E66-C9DBBD836FD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05E00-A2C1-4780-B9B6-3013DB7B428B}" type="datetimeFigureOut">
              <a:rPr lang="pl-PL" smtClean="0"/>
              <a:t>2016-12-02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A773F-DB82-41DF-8E66-C9DBBD836FD4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05E00-A2C1-4780-B9B6-3013DB7B428B}" type="datetimeFigureOut">
              <a:rPr lang="pl-PL" smtClean="0"/>
              <a:t>2016-12-02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A773F-DB82-41DF-8E66-C9DBBD836FD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05E00-A2C1-4780-B9B6-3013DB7B428B}" type="datetimeFigureOut">
              <a:rPr lang="pl-PL" smtClean="0"/>
              <a:t>2016-12-02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A773F-DB82-41DF-8E66-C9DBBD836FD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05E00-A2C1-4780-B9B6-3013DB7B428B}" type="datetimeFigureOut">
              <a:rPr lang="pl-PL" smtClean="0"/>
              <a:t>2016-12-02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A773F-DB82-41DF-8E66-C9DBBD836FD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05E00-A2C1-4780-B9B6-3013DB7B428B}" type="datetimeFigureOut">
              <a:rPr lang="pl-PL" smtClean="0"/>
              <a:t>2016-12-02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0A773F-DB82-41DF-8E66-C9DBBD836FD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05E00-A2C1-4780-B9B6-3013DB7B428B}" type="datetimeFigureOut">
              <a:rPr lang="pl-PL" smtClean="0"/>
              <a:t>2016-12-02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A773F-DB82-41DF-8E66-C9DBBD836FD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8505E00-A2C1-4780-B9B6-3013DB7B428B}" type="datetimeFigureOut">
              <a:rPr lang="pl-PL" smtClean="0"/>
              <a:t>2016-12-02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40A773F-DB82-41DF-8E66-C9DBBD836FD4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diagramData" Target="../diagrams/data1.xml"/><Relationship Id="rId12" Type="http://schemas.openxmlformats.org/officeDocument/2006/relationships/image" Target="../media/image7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71.png"/><Relationship Id="rId11" Type="http://schemas.microsoft.com/office/2007/relationships/diagramDrawing" Target="../diagrams/drawing1.xml"/><Relationship Id="rId5" Type="http://schemas.openxmlformats.org/officeDocument/2006/relationships/image" Target="../media/image70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69.png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7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gi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4" Type="http://schemas.openxmlformats.org/officeDocument/2006/relationships/image" Target="../media/image7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eg"/><Relationship Id="rId9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jpg"/><Relationship Id="rId3" Type="http://schemas.openxmlformats.org/officeDocument/2006/relationships/image" Target="../media/image30.jpg"/><Relationship Id="rId7" Type="http://schemas.openxmlformats.org/officeDocument/2006/relationships/image" Target="../media/image34.jpeg"/><Relationship Id="rId12" Type="http://schemas.openxmlformats.org/officeDocument/2006/relationships/image" Target="../media/image3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g"/><Relationship Id="rId15" Type="http://schemas.openxmlformats.org/officeDocument/2006/relationships/image" Target="../media/image42.pn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g"/><Relationship Id="rId1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4800" b="1" i="1" dirty="0" smtClean="0"/>
              <a:t>Ruch w życiu człowieka</a:t>
            </a:r>
            <a:endParaRPr lang="pl-PL" sz="4800" b="1" i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148064" y="6093295"/>
            <a:ext cx="4392488" cy="510277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/>
              <a:t>Przygotowała: </a:t>
            </a:r>
            <a:r>
              <a:rPr lang="pl-PL" b="1" dirty="0" smtClean="0"/>
              <a:t>Olga Podloch</a:t>
            </a:r>
          </a:p>
          <a:p>
            <a:r>
              <a:rPr lang="pl-PL" b="1" dirty="0" smtClean="0"/>
              <a:t>Kl.2a, gimnazjum </a:t>
            </a:r>
            <a:r>
              <a:rPr lang="pl-PL" b="1" dirty="0" err="1" smtClean="0"/>
              <a:t>piekoszów</a:t>
            </a:r>
            <a:endParaRPr lang="pl-PL" b="1" dirty="0"/>
          </a:p>
        </p:txBody>
      </p:sp>
      <p:pic>
        <p:nvPicPr>
          <p:cNvPr id="5122" name="Picture 2" descr="C:\Users\Olga\Desktop\Ruch\me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5" t="6258" r="13181"/>
          <a:stretch/>
        </p:blipFill>
        <p:spPr bwMode="auto">
          <a:xfrm>
            <a:off x="4330612" y="2564904"/>
            <a:ext cx="3674790" cy="473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558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145">
        <p:blinds dir="vert"/>
      </p:transition>
    </mc:Choice>
    <mc:Fallback>
      <p:transition spd="slow" advTm="1145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92D050"/>
                </a:solidFill>
              </a:rPr>
              <a:t>Rodzaje </a:t>
            </a:r>
            <a:r>
              <a:rPr lang="pl-PL" dirty="0" smtClean="0">
                <a:solidFill>
                  <a:srgbClr val="92D050"/>
                </a:solidFill>
              </a:rPr>
              <a:t>aktywności ruchowej (c.d.)</a:t>
            </a:r>
            <a:endParaRPr lang="pl-PL" dirty="0">
              <a:solidFill>
                <a:srgbClr val="92D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40904" y="2395761"/>
            <a:ext cx="7520940" cy="3579849"/>
          </a:xfrm>
        </p:spPr>
        <p:txBody>
          <a:bodyPr>
            <a:normAutofit/>
          </a:bodyPr>
          <a:lstStyle/>
          <a:p>
            <a:r>
              <a:rPr lang="pl-PL" dirty="0"/>
              <a:t>Przykłady aktywności fizycznej przynoszącej szczególne korzyści</a:t>
            </a:r>
            <a:r>
              <a:rPr lang="pl-PL" dirty="0" smtClean="0"/>
              <a:t>:</a:t>
            </a:r>
            <a:endParaRPr lang="pl-PL" dirty="0"/>
          </a:p>
          <a:p>
            <a:r>
              <a:rPr lang="pl-PL" dirty="0" smtClean="0">
                <a:solidFill>
                  <a:srgbClr val="92D050"/>
                </a:solidFill>
              </a:rPr>
              <a:t>2. </a:t>
            </a:r>
            <a:r>
              <a:rPr lang="pl-PL" dirty="0" smtClean="0">
                <a:solidFill>
                  <a:srgbClr val="00B0F0"/>
                </a:solidFill>
              </a:rPr>
              <a:t>Ćwiczenia </a:t>
            </a:r>
            <a:r>
              <a:rPr lang="pl-PL" dirty="0">
                <a:solidFill>
                  <a:srgbClr val="00B0F0"/>
                </a:solidFill>
              </a:rPr>
              <a:t>wysiłkowe, kulturystyka i ćwiczenia z obciążeniem </a:t>
            </a:r>
            <a:r>
              <a:rPr lang="pl-PL" dirty="0"/>
              <a:t>– pomagają w budowie i utrzymaniu prawidłowego stanu kości i mięśni poprzez ich pracę przeciwko sile ciążenia. </a:t>
            </a:r>
            <a:r>
              <a:rPr lang="pl-PL" dirty="0">
                <a:solidFill>
                  <a:srgbClr val="0070C0"/>
                </a:solidFill>
              </a:rPr>
              <a:t>Przykłady: podnoszenie </a:t>
            </a:r>
            <a:r>
              <a:rPr lang="pl-PL" dirty="0" smtClean="0">
                <a:solidFill>
                  <a:srgbClr val="0070C0"/>
                </a:solidFill>
              </a:rPr>
              <a:t>ciężarów, gimnastyka zdrowotna</a:t>
            </a:r>
            <a:r>
              <a:rPr lang="pl-PL" dirty="0" smtClean="0">
                <a:solidFill>
                  <a:srgbClr val="92D050"/>
                </a:solidFill>
              </a:rPr>
              <a:t>.</a:t>
            </a:r>
            <a:endParaRPr lang="pl-PL" dirty="0">
              <a:solidFill>
                <a:srgbClr val="92D050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1052736"/>
            <a:ext cx="3409950" cy="1343025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3877122"/>
            <a:ext cx="2466975" cy="184785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6256" y="952947"/>
            <a:ext cx="1562100" cy="1562100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9952" y="3866421"/>
            <a:ext cx="1914525" cy="23907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9422003"/>
      </p:ext>
    </p:extLst>
  </p:cSld>
  <p:clrMapOvr>
    <a:masterClrMapping/>
  </p:clrMapOvr>
  <p:transition spd="slow" advTm="1412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92D050"/>
                </a:solidFill>
              </a:rPr>
              <a:t>Rodzaje </a:t>
            </a:r>
            <a:r>
              <a:rPr lang="pl-PL" dirty="0" smtClean="0">
                <a:solidFill>
                  <a:srgbClr val="92D050"/>
                </a:solidFill>
              </a:rPr>
              <a:t>aktywności ruchowej (</a:t>
            </a:r>
            <a:r>
              <a:rPr lang="pl-PL" dirty="0" err="1" smtClean="0">
                <a:solidFill>
                  <a:srgbClr val="92D050"/>
                </a:solidFill>
              </a:rPr>
              <a:t>c.D.</a:t>
            </a:r>
            <a:r>
              <a:rPr lang="pl-PL" dirty="0" smtClean="0">
                <a:solidFill>
                  <a:srgbClr val="92D050"/>
                </a:solidFill>
              </a:rPr>
              <a:t>)</a:t>
            </a:r>
            <a:endParaRPr lang="pl-PL" dirty="0">
              <a:solidFill>
                <a:srgbClr val="92D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2960" y="1693171"/>
            <a:ext cx="7520940" cy="3579849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rgbClr val="00B050"/>
                </a:solidFill>
              </a:rPr>
              <a:t>3. </a:t>
            </a:r>
            <a:r>
              <a:rPr lang="pl-PL" dirty="0" smtClean="0">
                <a:solidFill>
                  <a:srgbClr val="00B0F0"/>
                </a:solidFill>
              </a:rPr>
              <a:t>Ćwiczenia </a:t>
            </a:r>
            <a:r>
              <a:rPr lang="pl-PL" dirty="0">
                <a:solidFill>
                  <a:srgbClr val="00B0F0"/>
                </a:solidFill>
              </a:rPr>
              <a:t>równowagi i </a:t>
            </a:r>
            <a:r>
              <a:rPr lang="pl-PL" dirty="0" smtClean="0">
                <a:solidFill>
                  <a:srgbClr val="00B0F0"/>
                </a:solidFill>
              </a:rPr>
              <a:t>rozciągające, giętkości</a:t>
            </a:r>
            <a:r>
              <a:rPr lang="pl-PL" dirty="0" smtClean="0"/>
              <a:t> </a:t>
            </a:r>
            <a:r>
              <a:rPr lang="pl-PL" dirty="0"/>
              <a:t>– poprawiają równowagę fizyczną </a:t>
            </a:r>
            <a:endParaRPr lang="pl-PL" dirty="0" smtClean="0"/>
          </a:p>
          <a:p>
            <a:r>
              <a:rPr lang="pl-PL" dirty="0" smtClean="0"/>
              <a:t>i </a:t>
            </a:r>
            <a:r>
              <a:rPr lang="pl-PL" dirty="0"/>
              <a:t>elastyczność, co zmniejsza ryzyko urazów. </a:t>
            </a:r>
            <a:r>
              <a:rPr lang="pl-PL" dirty="0">
                <a:solidFill>
                  <a:srgbClr val="0070C0"/>
                </a:solidFill>
              </a:rPr>
              <a:t>Przykłady: delikatny </a:t>
            </a:r>
            <a:r>
              <a:rPr lang="pl-PL" dirty="0" err="1">
                <a:solidFill>
                  <a:srgbClr val="0070C0"/>
                </a:solidFill>
              </a:rPr>
              <a:t>stretching</a:t>
            </a:r>
            <a:r>
              <a:rPr lang="pl-PL" dirty="0">
                <a:solidFill>
                  <a:srgbClr val="0070C0"/>
                </a:solidFill>
              </a:rPr>
              <a:t>, taniec, joga, sztuki walki i tai-chi</a:t>
            </a:r>
            <a:r>
              <a:rPr lang="pl-PL" dirty="0" smtClean="0">
                <a:solidFill>
                  <a:srgbClr val="0070C0"/>
                </a:solidFill>
              </a:rPr>
              <a:t>.</a:t>
            </a:r>
            <a:endParaRPr lang="pl-PL" dirty="0">
              <a:solidFill>
                <a:srgbClr val="0070C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25" y="4897328"/>
            <a:ext cx="2990850" cy="15240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8905" y="4849703"/>
            <a:ext cx="2905125" cy="157162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6208" y="4870217"/>
            <a:ext cx="2371646" cy="157822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7082" y="750800"/>
            <a:ext cx="1780794" cy="977265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8104" y="2708920"/>
            <a:ext cx="2619375" cy="1743075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9667" y="2704356"/>
            <a:ext cx="1456366" cy="1747639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93568" y="2793443"/>
            <a:ext cx="2667000" cy="1714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7220505"/>
      </p:ext>
    </p:extLst>
  </p:cSld>
  <p:clrMapOvr>
    <a:masterClrMapping/>
  </p:clrMapOvr>
  <p:transition spd="slow" advTm="1499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83568" y="476672"/>
            <a:ext cx="3200400" cy="3108960"/>
          </a:xfrm>
        </p:spPr>
        <p:txBody>
          <a:bodyPr>
            <a:normAutofit fontScale="62500" lnSpcReduction="20000"/>
          </a:bodyPr>
          <a:lstStyle/>
          <a:p>
            <a:r>
              <a:rPr lang="pl-PL" sz="3200" dirty="0">
                <a:solidFill>
                  <a:srgbClr val="00B050"/>
                </a:solidFill>
              </a:rPr>
              <a:t>Aktywność fizyczną można wykorzystywać do kształtowania sylwetki dwojako:</a:t>
            </a:r>
          </a:p>
          <a:p>
            <a:endParaRPr lang="pl-PL" dirty="0"/>
          </a:p>
          <a:p>
            <a:r>
              <a:rPr lang="pl-PL" dirty="0"/>
              <a:t> </a:t>
            </a:r>
            <a:r>
              <a:rPr lang="pl-PL" dirty="0">
                <a:solidFill>
                  <a:srgbClr val="00B050"/>
                </a:solidFill>
              </a:rPr>
              <a:t> </a:t>
            </a:r>
            <a:r>
              <a:rPr lang="pl-PL" dirty="0" smtClean="0">
                <a:solidFill>
                  <a:srgbClr val="00B050"/>
                </a:solidFill>
              </a:rPr>
              <a:t>1. </a:t>
            </a:r>
            <a:r>
              <a:rPr lang="pl-PL" dirty="0" smtClean="0"/>
              <a:t>zwiększając </a:t>
            </a:r>
            <a:r>
              <a:rPr lang="pl-PL" dirty="0"/>
              <a:t>ogólną ilość ćwiczeń </a:t>
            </a:r>
          </a:p>
          <a:p>
            <a:r>
              <a:rPr lang="pl-PL" dirty="0"/>
              <a:t>     i form ruchu działających  </a:t>
            </a:r>
          </a:p>
          <a:p>
            <a:r>
              <a:rPr lang="pl-PL" dirty="0"/>
              <a:t>     ogólnorozwojowo</a:t>
            </a:r>
          </a:p>
          <a:p>
            <a:endParaRPr lang="pl-PL" dirty="0"/>
          </a:p>
          <a:p>
            <a:r>
              <a:rPr lang="pl-PL" dirty="0"/>
              <a:t>  </a:t>
            </a:r>
            <a:r>
              <a:rPr lang="pl-PL" dirty="0" smtClean="0">
                <a:solidFill>
                  <a:srgbClr val="00B050"/>
                </a:solidFill>
              </a:rPr>
              <a:t>2</a:t>
            </a:r>
            <a:r>
              <a:rPr lang="pl-PL" dirty="0" smtClean="0"/>
              <a:t>. stosując </a:t>
            </a:r>
            <a:r>
              <a:rPr lang="pl-PL" dirty="0"/>
              <a:t>ćwiczenia wpływające </a:t>
            </a:r>
          </a:p>
          <a:p>
            <a:r>
              <a:rPr lang="pl-PL" dirty="0"/>
              <a:t>     na określone grupy mięśni</a:t>
            </a:r>
          </a:p>
          <a:p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4728" y="1340768"/>
            <a:ext cx="4797968" cy="3121423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966" y="4653136"/>
            <a:ext cx="3066554" cy="1591194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5976" y="5329851"/>
            <a:ext cx="3048264" cy="914479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340" y="3585632"/>
            <a:ext cx="3133616" cy="14570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1134755"/>
      </p:ext>
    </p:extLst>
  </p:cSld>
  <p:clrMapOvr>
    <a:masterClrMapping/>
  </p:clrMapOvr>
  <p:transition spd="slow" advTm="1751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dirty="0" smtClean="0">
                <a:solidFill>
                  <a:schemeClr val="accent3"/>
                </a:solidFill>
              </a:rPr>
              <a:t>Pożądana aktywność fizyczna</a:t>
            </a:r>
            <a:endParaRPr lang="pl-PL" sz="3600" dirty="0">
              <a:solidFill>
                <a:schemeClr val="accent3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2960" y="1100629"/>
            <a:ext cx="6557352" cy="1752308"/>
          </a:xfrm>
        </p:spPr>
        <p:txBody>
          <a:bodyPr>
            <a:normAutofit lnSpcReduction="10000"/>
          </a:bodyPr>
          <a:lstStyle/>
          <a:p>
            <a:r>
              <a:rPr lang="pl-PL" sz="2400" dirty="0" smtClean="0">
                <a:solidFill>
                  <a:srgbClr val="00B050"/>
                </a:solidFill>
              </a:rPr>
              <a:t>Aktywność ruchowa przynosi efekty </a:t>
            </a:r>
            <a:r>
              <a:rPr lang="pl-PL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gdy :</a:t>
            </a:r>
          </a:p>
          <a:p>
            <a:r>
              <a:rPr lang="pl-PL" sz="2400" dirty="0" smtClean="0">
                <a:solidFill>
                  <a:srgbClr val="00B050"/>
                </a:solidFill>
              </a:rPr>
              <a:t>*</a:t>
            </a:r>
            <a:r>
              <a:rPr lang="pl-PL" sz="2400" dirty="0" smtClean="0"/>
              <a:t> jest systematyczna</a:t>
            </a:r>
          </a:p>
          <a:p>
            <a:r>
              <a:rPr lang="pl-PL" sz="2400" dirty="0" smtClean="0">
                <a:solidFill>
                  <a:srgbClr val="00B050"/>
                </a:solidFill>
              </a:rPr>
              <a:t>*</a:t>
            </a:r>
            <a:r>
              <a:rPr lang="pl-PL" sz="2400" dirty="0" smtClean="0"/>
              <a:t> ćwiczenia są wykonywane przez określony czas i z określoną częstotliwością</a:t>
            </a:r>
          </a:p>
        </p:txBody>
      </p:sp>
      <p:pic>
        <p:nvPicPr>
          <p:cNvPr id="7171" name="Picture 3" descr="C:\Users\Olga\Desktop\Ruch\pobrane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728" y="5417371"/>
            <a:ext cx="1008112" cy="66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Olga\Desktop\Ruch\m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432" y="4373255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929" y="5038726"/>
            <a:ext cx="3218967" cy="142049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6376" y="4319336"/>
            <a:ext cx="914479" cy="2139881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1115616" y="2874432"/>
            <a:ext cx="6120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  <a:p>
            <a:r>
              <a:rPr lang="pl-PL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Minimalna dawka aktywności ruchowej zalecana dla dzieci i młodzieży to 1 godzina dziennie dowolnego typu ruchu o zwiększonej intensywności!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2094126"/>
      </p:ext>
    </p:extLst>
  </p:cSld>
  <p:clrMapOvr>
    <a:masterClrMapping/>
  </p:clrMapOvr>
  <p:transition spd="slow" advTm="1374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14868"/>
          <a:stretch/>
        </p:blipFill>
        <p:spPr>
          <a:xfrm>
            <a:off x="0" y="913943"/>
            <a:ext cx="5868144" cy="52307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03848" y="208513"/>
            <a:ext cx="7520940" cy="548640"/>
          </a:xfrm>
        </p:spPr>
        <p:txBody>
          <a:bodyPr/>
          <a:lstStyle/>
          <a:p>
            <a:r>
              <a:rPr lang="pl-PL" dirty="0" smtClean="0">
                <a:solidFill>
                  <a:srgbClr val="00B0F0"/>
                </a:solidFill>
              </a:rPr>
              <a:t>Piramida Aktywności fizycznej</a:t>
            </a:r>
            <a:endParaRPr lang="pl-PL" dirty="0">
              <a:solidFill>
                <a:srgbClr val="00B0F0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6119664" y="1988840"/>
            <a:ext cx="3024336" cy="286232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accent3"/>
                </a:solidFill>
              </a:rPr>
              <a:t>Jak zażywać aktywności fizycznej, ruchu, sportu?</a:t>
            </a:r>
          </a:p>
          <a:p>
            <a:endParaRPr lang="pl-PL" dirty="0"/>
          </a:p>
          <a:p>
            <a:r>
              <a:rPr lang="pl-PL" dirty="0" smtClean="0"/>
              <a:t>30-60 minut dziennie lub nawet 90minut</a:t>
            </a:r>
          </a:p>
          <a:p>
            <a:endParaRPr lang="pl-PL" dirty="0" smtClean="0"/>
          </a:p>
          <a:p>
            <a:r>
              <a:rPr lang="pl-PL" dirty="0" smtClean="0"/>
              <a:t>Co najmniej 3 x (najlepiej 5x/tydzień)</a:t>
            </a:r>
          </a:p>
          <a:p>
            <a:endParaRPr lang="pl-PL" dirty="0"/>
          </a:p>
          <a:p>
            <a:r>
              <a:rPr lang="pl-PL" b="1" dirty="0" smtClean="0"/>
              <a:t>Zmęcz się, ale nie przemęcz!</a:t>
            </a:r>
            <a:endParaRPr lang="pl-PL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9566644"/>
      </p:ext>
    </p:extLst>
  </p:cSld>
  <p:clrMapOvr>
    <a:masterClrMapping/>
  </p:clrMapOvr>
  <p:transition spd="slow" advTm="10458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3"/>
          <a:srcRect l="17485" t="-121" r="12065" b="4056"/>
          <a:stretch/>
        </p:blipFill>
        <p:spPr>
          <a:xfrm>
            <a:off x="1763688" y="1027232"/>
            <a:ext cx="1586492" cy="1403434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 rotWithShape="1">
          <a:blip r:embed="rId4"/>
          <a:srcRect l="3298" t="26619" r="3298" b="3237"/>
          <a:stretch/>
        </p:blipFill>
        <p:spPr>
          <a:xfrm>
            <a:off x="-180528" y="3068960"/>
            <a:ext cx="2304256" cy="1296145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5"/>
          <a:srcRect l="2750" t="7707" r="2750" b="7707"/>
          <a:stretch/>
        </p:blipFill>
        <p:spPr>
          <a:xfrm>
            <a:off x="912066" y="5578279"/>
            <a:ext cx="3024336" cy="1099759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 rotWithShape="1">
          <a:blip r:embed="rId6"/>
          <a:srcRect r="13140"/>
          <a:stretch/>
        </p:blipFill>
        <p:spPr>
          <a:xfrm>
            <a:off x="6859211" y="1817923"/>
            <a:ext cx="2249293" cy="1613917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Skutki braku ruchu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7748874"/>
              </p:ext>
            </p:extLst>
          </p:nvPr>
        </p:nvGraphicFramePr>
        <p:xfrm>
          <a:off x="834792" y="1196752"/>
          <a:ext cx="7521575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Obraz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64255" y="3620968"/>
            <a:ext cx="815985" cy="305707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88249" y="73642"/>
            <a:ext cx="1743607" cy="1743607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14"/>
          <a:srcRect r="3446"/>
          <a:stretch/>
        </p:blipFill>
        <p:spPr>
          <a:xfrm>
            <a:off x="467544" y="945446"/>
            <a:ext cx="1218867" cy="14924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5658652"/>
      </p:ext>
    </p:extLst>
  </p:cSld>
  <p:clrMapOvr>
    <a:masterClrMapping/>
  </p:clrMapOvr>
  <p:transition spd="slow" advTm="1464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520940" cy="548640"/>
          </a:xfrm>
        </p:spPr>
        <p:txBody>
          <a:bodyPr/>
          <a:lstStyle/>
          <a:p>
            <a:r>
              <a:rPr lang="pl-PL" sz="3200" dirty="0" smtClean="0"/>
              <a:t>Pamiętajmy, Kto nie ćwiczy ten nie żyje zdrowo !!!</a:t>
            </a:r>
            <a:endParaRPr lang="pl-PL" sz="3200" dirty="0"/>
          </a:p>
        </p:txBody>
      </p:sp>
      <p:sp>
        <p:nvSpPr>
          <p:cNvPr id="3" name="Prostokąt 2"/>
          <p:cNvSpPr/>
          <p:nvPr/>
        </p:nvSpPr>
        <p:spPr>
          <a:xfrm>
            <a:off x="1835696" y="5157192"/>
            <a:ext cx="58326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Naprawdę warto, a więc do dzieła!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392" y="1556792"/>
            <a:ext cx="5133950" cy="271365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" t="2751" r="3507" b="12875"/>
          <a:stretch/>
        </p:blipFill>
        <p:spPr>
          <a:xfrm>
            <a:off x="539552" y="2483264"/>
            <a:ext cx="2016224" cy="12294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4220709"/>
      </p:ext>
    </p:extLst>
  </p:cSld>
  <p:clrMapOvr>
    <a:masterClrMapping/>
  </p:clrMapOvr>
  <p:transition spd="slow" advTm="668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971600" y="1916832"/>
            <a:ext cx="7520940" cy="548640"/>
          </a:xfrm>
        </p:spPr>
        <p:txBody>
          <a:bodyPr/>
          <a:lstStyle/>
          <a:p>
            <a:r>
              <a:rPr lang="pl-PL" dirty="0" smtClean="0"/>
              <a:t>Źródła do prezentacji:  </a:t>
            </a:r>
            <a:r>
              <a:rPr lang="pl-PL" dirty="0" err="1" smtClean="0"/>
              <a:t>internet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619672" y="206084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l-PL" dirty="0"/>
          </a:p>
          <a:p>
            <a:endParaRPr lang="pl-PL" dirty="0" smtClean="0"/>
          </a:p>
          <a:p>
            <a:r>
              <a:rPr lang="pl-PL" dirty="0" smtClean="0"/>
              <a:t>1. </a:t>
            </a:r>
          </a:p>
          <a:p>
            <a:r>
              <a:rPr lang="pl-PL" dirty="0" smtClean="0"/>
              <a:t>http</a:t>
            </a:r>
            <a:r>
              <a:rPr lang="pl-PL" dirty="0"/>
              <a:t>://zdrowikon.pl/podzial-cwiczen-rodzaje-aktywnosci-fizycznej-ich-zalety-wady-i-wplyw-na-organizm/</a:t>
            </a:r>
          </a:p>
        </p:txBody>
      </p:sp>
      <p:sp>
        <p:nvSpPr>
          <p:cNvPr id="5" name="Prostokąt 4"/>
          <p:cNvSpPr/>
          <p:nvPr/>
        </p:nvSpPr>
        <p:spPr>
          <a:xfrm>
            <a:off x="1654364" y="384042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/>
              <a:t>2. http</a:t>
            </a:r>
            <a:r>
              <a:rPr lang="pl-PL" dirty="0"/>
              <a:t>://olgachmielewska.pl/2015/08/09/dlaczego-powinienes-uprawiac-aktywnosc-fizyczna/</a:t>
            </a:r>
          </a:p>
        </p:txBody>
      </p:sp>
      <p:sp>
        <p:nvSpPr>
          <p:cNvPr id="6" name="Prostokąt 5"/>
          <p:cNvSpPr/>
          <p:nvPr/>
        </p:nvSpPr>
        <p:spPr>
          <a:xfrm>
            <a:off x="1601044" y="507211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/>
              <a:t>3. http</a:t>
            </a:r>
            <a:r>
              <a:rPr lang="pl-PL" dirty="0"/>
              <a:t>://www.pfpz.pl/index/?id=7392ea4ca76ad2fb4c9c3b6a5c6e31e3</a:t>
            </a:r>
          </a:p>
        </p:txBody>
      </p:sp>
    </p:spTree>
    <p:extLst>
      <p:ext uri="{BB962C8B-B14F-4D97-AF65-F5344CB8AC3E}">
        <p14:creationId xmlns:p14="http://schemas.microsoft.com/office/powerpoint/2010/main" val="848486500"/>
      </p:ext>
    </p:extLst>
  </p:cSld>
  <p:clrMapOvr>
    <a:masterClrMapping/>
  </p:clrMapOvr>
  <p:transition spd="slow" advTm="814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Dziękuję za uwagę!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3831687"/>
            <a:ext cx="2469094" cy="18472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4255559"/>
      </p:ext>
    </p:extLst>
  </p:cSld>
  <p:clrMapOvr>
    <a:masterClrMapping/>
  </p:clrMapOvr>
  <p:transition spd="slow" advTm="311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36296" y="980728"/>
            <a:ext cx="1656184" cy="4075378"/>
          </a:xfrm>
        </p:spPr>
        <p:txBody>
          <a:bodyPr/>
          <a:lstStyle/>
          <a:p>
            <a:pPr algn="ctr"/>
            <a:r>
              <a:rPr lang="pl-PL" sz="2000" b="1" dirty="0" smtClean="0">
                <a:solidFill>
                  <a:srgbClr val="FF0000"/>
                </a:solidFill>
              </a:rPr>
              <a:t>Aktywność fizyczna</a:t>
            </a:r>
            <a:r>
              <a:rPr lang="pl-PL" sz="2000" b="1" dirty="0">
                <a:solidFill>
                  <a:srgbClr val="FF0000"/>
                </a:solidFill>
              </a:rPr>
              <a:t/>
            </a:r>
            <a:br>
              <a:rPr lang="pl-PL" sz="2000" b="1" dirty="0">
                <a:solidFill>
                  <a:srgbClr val="FF0000"/>
                </a:solidFill>
              </a:rPr>
            </a:br>
            <a:r>
              <a:rPr lang="pl-PL" sz="2000" b="1" dirty="0" smtClean="0">
                <a:solidFill>
                  <a:srgbClr val="00B0F0"/>
                </a:solidFill>
              </a:rPr>
              <a:t>to </a:t>
            </a:r>
            <a:br>
              <a:rPr lang="pl-PL" sz="2000" b="1" dirty="0" smtClean="0">
                <a:solidFill>
                  <a:srgbClr val="00B0F0"/>
                </a:solidFill>
              </a:rPr>
            </a:br>
            <a:r>
              <a:rPr lang="pl-PL" sz="2000" b="1" dirty="0" smtClean="0">
                <a:solidFill>
                  <a:srgbClr val="00B0F0"/>
                </a:solidFill>
              </a:rPr>
              <a:t>ważny składnik zdrowego stylu </a:t>
            </a:r>
            <a:r>
              <a:rPr lang="pl-PL" sz="2000" b="1" dirty="0">
                <a:solidFill>
                  <a:srgbClr val="00B0F0"/>
                </a:solidFill>
              </a:rPr>
              <a:t>ż</a:t>
            </a:r>
            <a:r>
              <a:rPr lang="pl-PL" sz="2000" b="1" dirty="0" smtClean="0">
                <a:solidFill>
                  <a:srgbClr val="00B0F0"/>
                </a:solidFill>
              </a:rPr>
              <a:t>ycia</a:t>
            </a:r>
            <a:endParaRPr lang="pl-PL" sz="2000" dirty="0">
              <a:solidFill>
                <a:srgbClr val="00B0F0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8278" r="7476" b="6610"/>
          <a:stretch/>
        </p:blipFill>
        <p:spPr>
          <a:xfrm>
            <a:off x="366584" y="476672"/>
            <a:ext cx="6840760" cy="4930602"/>
          </a:xfrm>
          <a:prstGeom prst="rect">
            <a:avLst/>
          </a:prstGeom>
        </p:spPr>
      </p:pic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348880"/>
            <a:ext cx="823148" cy="889000"/>
          </a:xfr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04664"/>
            <a:ext cx="673224" cy="157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447456"/>
      </p:ext>
    </p:extLst>
  </p:cSld>
  <p:clrMapOvr>
    <a:masterClrMapping/>
  </p:clrMapOvr>
  <p:transition spd="slow" advTm="5602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710" y="4109950"/>
            <a:ext cx="2217216" cy="1541336"/>
          </a:xfrm>
          <a:prstGeom prst="rect">
            <a:avLst/>
          </a:prstGeom>
        </p:spPr>
      </p:pic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4211960" y="1097280"/>
            <a:ext cx="4608512" cy="3712464"/>
          </a:xfrm>
        </p:spPr>
        <p:txBody>
          <a:bodyPr>
            <a:normAutofit fontScale="92500"/>
          </a:bodyPr>
          <a:lstStyle/>
          <a:p>
            <a:r>
              <a:rPr lang="pl-PL" dirty="0"/>
              <a:t>T</a:t>
            </a:r>
            <a:r>
              <a:rPr lang="pl-PL" dirty="0" smtClean="0"/>
              <a:t>o wszystkie czynności i zajęcia związane z wysiłkiem fizycznym i ruchem mięśni szkieletowych, w czasie których praca serca i oddech przyspieszają i pojawia się uczucie ciepła (często towarzyszy pocenie się).</a:t>
            </a:r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70C0"/>
                </a:solidFill>
              </a:rPr>
              <a:t>Ruch, Aktywność fizyczna </a:t>
            </a:r>
            <a:r>
              <a:rPr lang="pl-PL" b="1" dirty="0" smtClean="0">
                <a:solidFill>
                  <a:srgbClr val="00B050"/>
                </a:solidFill>
              </a:rPr>
              <a:t>– co to takiego?</a:t>
            </a:r>
            <a:endParaRPr lang="pl-PL" b="1" dirty="0">
              <a:solidFill>
                <a:srgbClr val="00B050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418" y="5246979"/>
            <a:ext cx="2333801" cy="144146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5" r="15906" b="1139"/>
          <a:stretch/>
        </p:blipFill>
        <p:spPr>
          <a:xfrm>
            <a:off x="493812" y="5295018"/>
            <a:ext cx="1664449" cy="139752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632" y="4507789"/>
            <a:ext cx="2195732" cy="2184753"/>
          </a:xfrm>
          <a:prstGeom prst="rect">
            <a:avLst/>
          </a:prstGeom>
        </p:spPr>
      </p:pic>
      <p:pic>
        <p:nvPicPr>
          <p:cNvPr id="10" name="Symbol zastępczy zawartości 9"/>
          <p:cNvPicPr>
            <a:picLocks noGrp="1" noChangeAspect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01" y="1340768"/>
            <a:ext cx="3200400" cy="2398493"/>
          </a:xfr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353" y="4610031"/>
            <a:ext cx="1630008" cy="2082511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32" y="3950991"/>
            <a:ext cx="1681808" cy="12613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4331937"/>
      </p:ext>
    </p:extLst>
  </p:cSld>
  <p:clrMapOvr>
    <a:masterClrMapping/>
  </p:clrMapOvr>
  <p:transition spd="slow" advTm="989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lga\Desktop\Ruch\serd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583" y="1104991"/>
            <a:ext cx="2880320" cy="241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406" y="2102711"/>
            <a:ext cx="2870200" cy="2159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2961" y="365760"/>
            <a:ext cx="6800860" cy="548640"/>
          </a:xfrm>
        </p:spPr>
        <p:txBody>
          <a:bodyPr/>
          <a:lstStyle/>
          <a:p>
            <a:r>
              <a:rPr lang="pl-PL" b="1" dirty="0" smtClean="0">
                <a:solidFill>
                  <a:srgbClr val="0070C0"/>
                </a:solidFill>
              </a:rPr>
              <a:t>W zdrowym ciele zdrowy duch </a:t>
            </a:r>
            <a:r>
              <a:rPr lang="pl-PL" b="1" dirty="0" smtClean="0">
                <a:solidFill>
                  <a:srgbClr val="00B050"/>
                </a:solidFill>
              </a:rPr>
              <a:t>czyli o znaczeniu aktywności fizycznej</a:t>
            </a:r>
            <a:endParaRPr lang="pl-PL" b="1" dirty="0">
              <a:solidFill>
                <a:srgbClr val="00B050"/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467544" y="1212816"/>
            <a:ext cx="7156276" cy="3728351"/>
          </a:xfrm>
        </p:spPr>
        <p:txBody>
          <a:bodyPr>
            <a:noAutofit/>
          </a:bodyPr>
          <a:lstStyle/>
          <a:p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</a:rPr>
              <a:t>* </a:t>
            </a:r>
            <a:r>
              <a:rPr lang="pl-PL" sz="2000" dirty="0" smtClean="0"/>
              <a:t>dobre samopoczucie,</a:t>
            </a:r>
          </a:p>
          <a:p>
            <a:r>
              <a:rPr lang="pl-PL" sz="2000" dirty="0" smtClean="0">
                <a:solidFill>
                  <a:schemeClr val="accent3">
                    <a:lumMod val="75000"/>
                  </a:schemeClr>
                </a:solidFill>
              </a:rPr>
              <a:t>*  </a:t>
            </a:r>
            <a:r>
              <a:rPr lang="pl-PL" sz="2000" dirty="0" smtClean="0"/>
              <a:t>wzrost odporności </a:t>
            </a:r>
            <a:r>
              <a:rPr lang="pl-PL" sz="2000" dirty="0" smtClean="0">
                <a:solidFill>
                  <a:srgbClr val="00B050"/>
                </a:solidFill>
              </a:rPr>
              <a:t>(stymuluje </a:t>
            </a:r>
            <a:r>
              <a:rPr lang="pl-PL" sz="2000" dirty="0" err="1" smtClean="0">
                <a:solidFill>
                  <a:srgbClr val="00B050"/>
                </a:solidFill>
              </a:rPr>
              <a:t>ukł.immunologiczny</a:t>
            </a:r>
            <a:r>
              <a:rPr lang="pl-PL" sz="2000" dirty="0" smtClean="0">
                <a:solidFill>
                  <a:srgbClr val="00B050"/>
                </a:solidFill>
              </a:rPr>
              <a:t>)</a:t>
            </a:r>
          </a:p>
          <a:p>
            <a:r>
              <a:rPr lang="pl-PL" sz="2000" dirty="0" smtClean="0">
                <a:solidFill>
                  <a:schemeClr val="accent3">
                    <a:lumMod val="75000"/>
                  </a:schemeClr>
                </a:solidFill>
              </a:rPr>
              <a:t>*  </a:t>
            </a:r>
            <a:r>
              <a:rPr lang="pl-PL" sz="2000" dirty="0" smtClean="0"/>
              <a:t>profilaktyka chorób serca </a:t>
            </a:r>
            <a:r>
              <a:rPr lang="pl-PL" sz="2000" dirty="0" smtClean="0">
                <a:solidFill>
                  <a:srgbClr val="00B050"/>
                </a:solidFill>
              </a:rPr>
              <a:t>(reguluje </a:t>
            </a:r>
            <a:r>
              <a:rPr lang="pl-PL" sz="2000" dirty="0" err="1" smtClean="0">
                <a:solidFill>
                  <a:srgbClr val="00B050"/>
                </a:solidFill>
              </a:rPr>
              <a:t>ciśn.krwi</a:t>
            </a:r>
            <a:r>
              <a:rPr lang="pl-PL" sz="2000" dirty="0" smtClean="0">
                <a:solidFill>
                  <a:srgbClr val="00B050"/>
                </a:solidFill>
              </a:rPr>
              <a:t>)</a:t>
            </a:r>
          </a:p>
          <a:p>
            <a:r>
              <a:rPr lang="pl-PL" sz="2000" dirty="0" smtClean="0">
                <a:solidFill>
                  <a:schemeClr val="accent3">
                    <a:lumMod val="75000"/>
                  </a:schemeClr>
                </a:solidFill>
              </a:rPr>
              <a:t>*  </a:t>
            </a:r>
            <a:r>
              <a:rPr lang="pl-PL" sz="2000" dirty="0" smtClean="0"/>
              <a:t>wzmocnione kości </a:t>
            </a:r>
            <a:r>
              <a:rPr lang="pl-PL" sz="2000" dirty="0" smtClean="0">
                <a:solidFill>
                  <a:srgbClr val="00B050"/>
                </a:solidFill>
              </a:rPr>
              <a:t>(zapobiega osteoporozie)</a:t>
            </a:r>
          </a:p>
          <a:p>
            <a:r>
              <a:rPr lang="pl-PL" sz="2000" dirty="0" smtClean="0">
                <a:solidFill>
                  <a:schemeClr val="accent3">
                    <a:lumMod val="75000"/>
                  </a:schemeClr>
                </a:solidFill>
              </a:rPr>
              <a:t>*  </a:t>
            </a:r>
            <a:r>
              <a:rPr lang="pl-PL" sz="2000" dirty="0" smtClean="0"/>
              <a:t>wzmocnienie mięśni,</a:t>
            </a:r>
          </a:p>
          <a:p>
            <a:r>
              <a:rPr lang="pl-PL" sz="2000" dirty="0" smtClean="0">
                <a:solidFill>
                  <a:schemeClr val="accent3">
                    <a:lumMod val="75000"/>
                  </a:schemeClr>
                </a:solidFill>
              </a:rPr>
              <a:t>*  </a:t>
            </a:r>
            <a:r>
              <a:rPr lang="pl-PL" sz="2000" dirty="0" smtClean="0"/>
              <a:t>utrzymanie dobrej kondycji fizycznej,</a:t>
            </a:r>
          </a:p>
          <a:p>
            <a:r>
              <a:rPr lang="pl-PL" sz="2000" dirty="0" smtClean="0">
                <a:solidFill>
                  <a:schemeClr val="accent3">
                    <a:lumMod val="75000"/>
                  </a:schemeClr>
                </a:solidFill>
              </a:rPr>
              <a:t>*  </a:t>
            </a:r>
            <a:r>
              <a:rPr lang="pl-PL" sz="2000" dirty="0" smtClean="0"/>
              <a:t>profilaktyka otyłości </a:t>
            </a:r>
            <a:r>
              <a:rPr lang="pl-PL" sz="2000" dirty="0" smtClean="0">
                <a:solidFill>
                  <a:srgbClr val="00B050"/>
                </a:solidFill>
              </a:rPr>
              <a:t>(reguluje przemianę materii)</a:t>
            </a:r>
          </a:p>
          <a:p>
            <a:r>
              <a:rPr lang="pl-PL" sz="2000" dirty="0" smtClean="0">
                <a:solidFill>
                  <a:schemeClr val="accent3">
                    <a:lumMod val="75000"/>
                  </a:schemeClr>
                </a:solidFill>
              </a:rPr>
              <a:t>*  </a:t>
            </a:r>
            <a:r>
              <a:rPr lang="pl-PL" sz="2000" dirty="0" smtClean="0"/>
              <a:t>zmniejszenie ryzyka zachorowania na choroby cywilizacyjne (rak, cukrzyca typu II) </a:t>
            </a:r>
            <a:r>
              <a:rPr lang="pl-PL" sz="2000" dirty="0" smtClean="0">
                <a:solidFill>
                  <a:srgbClr val="00B050"/>
                </a:solidFill>
              </a:rPr>
              <a:t>(obniża poziom złego cholesterolu i cukru w krwi)</a:t>
            </a:r>
            <a:endParaRPr lang="pl-PL" sz="2000" dirty="0">
              <a:solidFill>
                <a:srgbClr val="00B050"/>
              </a:solidFill>
            </a:endParaRPr>
          </a:p>
        </p:txBody>
      </p:sp>
      <p:pic>
        <p:nvPicPr>
          <p:cNvPr id="3077" name="Picture 5" descr="C:\Users\Olga\Desktop\Ruch\móz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218" y="4554099"/>
            <a:ext cx="1669253" cy="201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344" y="5128242"/>
            <a:ext cx="3596477" cy="14385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4683845"/>
      </p:ext>
    </p:extLst>
  </p:cSld>
  <p:clrMapOvr>
    <a:masterClrMapping/>
  </p:clrMapOvr>
  <p:transition spd="slow" advTm="2752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467545" y="1563368"/>
            <a:ext cx="3600400" cy="2738170"/>
          </a:xfrm>
        </p:spPr>
        <p:txBody>
          <a:bodyPr>
            <a:normAutofit fontScale="85000" lnSpcReduction="10000"/>
          </a:bodyPr>
          <a:lstStyle/>
          <a:p>
            <a:r>
              <a:rPr lang="pl-PL" dirty="0" smtClean="0"/>
              <a:t>    </a:t>
            </a:r>
            <a:r>
              <a:rPr lang="pl-PL" sz="2400" dirty="0" smtClean="0"/>
              <a:t>Dodatkową </a:t>
            </a:r>
            <a:r>
              <a:rPr lang="pl-PL" sz="2400" dirty="0"/>
              <a:t>korzyścią z podejmowania aktywności fizycznej </a:t>
            </a:r>
            <a:r>
              <a:rPr lang="pl-PL" sz="2400" dirty="0">
                <a:solidFill>
                  <a:srgbClr val="FF0000"/>
                </a:solidFill>
              </a:rPr>
              <a:t>jest utrzymanie prawidłowej wagi ciała. </a:t>
            </a:r>
            <a:r>
              <a:rPr lang="pl-PL" sz="2400" dirty="0"/>
              <a:t>Podczas ćwiczeń nasila się szybkość spalania kalorii, co wpływa na redukcję tłuszczu i trwałe osiągnięcie idealnej sylwetki.</a:t>
            </a: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525" y="4904321"/>
            <a:ext cx="2589840" cy="1701628"/>
          </a:xfrm>
        </p:spPr>
      </p:pic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822960" y="633104"/>
            <a:ext cx="6773376" cy="548640"/>
          </a:xfrm>
        </p:spPr>
        <p:txBody>
          <a:bodyPr/>
          <a:lstStyle/>
          <a:p>
            <a:r>
              <a:rPr lang="pl-PL" b="1" dirty="0">
                <a:solidFill>
                  <a:srgbClr val="0070C0"/>
                </a:solidFill>
              </a:rPr>
              <a:t>W zdrowym ciele zdrowy duch </a:t>
            </a:r>
            <a:r>
              <a:rPr lang="pl-PL" b="1" dirty="0">
                <a:solidFill>
                  <a:srgbClr val="00B050"/>
                </a:solidFill>
              </a:rPr>
              <a:t>czyli o znaczeniu aktywności </a:t>
            </a:r>
            <a:r>
              <a:rPr lang="pl-PL" b="1" dirty="0" smtClean="0">
                <a:solidFill>
                  <a:srgbClr val="00B050"/>
                </a:solidFill>
              </a:rPr>
              <a:t>fizycznej (c.d.)</a:t>
            </a: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4" y="5229200"/>
            <a:ext cx="1471712" cy="110378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574504"/>
            <a:ext cx="3611458" cy="2031446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4048" y="1700808"/>
            <a:ext cx="2463399" cy="1368152"/>
          </a:xfrm>
          <a:prstGeom prst="rect">
            <a:avLst/>
          </a:prstGeom>
        </p:spPr>
      </p:pic>
      <p:sp>
        <p:nvSpPr>
          <p:cNvPr id="13" name="Prostokąt 12"/>
          <p:cNvSpPr/>
          <p:nvPr/>
        </p:nvSpPr>
        <p:spPr>
          <a:xfrm>
            <a:off x="5841466" y="1572256"/>
            <a:ext cx="28357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Ruch i wszechstronna aktywność fizyczna jest ważna w młodym wieku,  do prawidłowego wzrostu, rozwoju kości oraz mięśni i </a:t>
            </a:r>
            <a:r>
              <a:rPr lang="pl-PL" sz="2000" b="1" dirty="0" smtClean="0">
                <a:solidFill>
                  <a:srgbClr val="FF0000"/>
                </a:solidFill>
              </a:rPr>
              <a:t>aby zapobiegać wadom postawy !!!!!   </a:t>
            </a:r>
            <a:endParaRPr lang="pl-PL" sz="2000" b="1" dirty="0">
              <a:solidFill>
                <a:srgbClr val="FF0000"/>
              </a:solidFill>
            </a:endParaRPr>
          </a:p>
        </p:txBody>
      </p:sp>
      <p:sp>
        <p:nvSpPr>
          <p:cNvPr id="2" name="Strzałka w prawo 1"/>
          <p:cNvSpPr/>
          <p:nvPr/>
        </p:nvSpPr>
        <p:spPr>
          <a:xfrm>
            <a:off x="4739084" y="4762668"/>
            <a:ext cx="252028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7"/>
          <a:srcRect l="17010" t="4558" r="19761" b="427"/>
          <a:stretch/>
        </p:blipFill>
        <p:spPr>
          <a:xfrm>
            <a:off x="4082629" y="2190296"/>
            <a:ext cx="1656183" cy="1656184"/>
          </a:xfrm>
          <a:prstGeom prst="rect">
            <a:avLst/>
          </a:prstGeom>
        </p:spPr>
      </p:pic>
      <p:cxnSp>
        <p:nvCxnSpPr>
          <p:cNvPr id="6" name="Łącznik prosty 5"/>
          <p:cNvCxnSpPr/>
          <p:nvPr/>
        </p:nvCxnSpPr>
        <p:spPr>
          <a:xfrm>
            <a:off x="4082629" y="2190296"/>
            <a:ext cx="921419" cy="19365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412387342"/>
      </p:ext>
    </p:extLst>
  </p:cSld>
  <p:clrMapOvr>
    <a:masterClrMapping/>
  </p:clrMapOvr>
  <p:transition spd="slow" advTm="2545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772397" y="648112"/>
            <a:ext cx="7520940" cy="548640"/>
          </a:xfrm>
        </p:spPr>
        <p:txBody>
          <a:bodyPr/>
          <a:lstStyle/>
          <a:p>
            <a:r>
              <a:rPr lang="pl-PL" dirty="0">
                <a:solidFill>
                  <a:srgbClr val="0070C0"/>
                </a:solidFill>
              </a:rPr>
              <a:t>Ile kalorii zużywa się na różne formy aktywności fizycznej</a:t>
            </a:r>
            <a:r>
              <a:rPr lang="pl-PL" dirty="0" smtClean="0">
                <a:solidFill>
                  <a:srgbClr val="0070C0"/>
                </a:solidFill>
              </a:rPr>
              <a:t>?</a:t>
            </a:r>
            <a:r>
              <a:rPr lang="pl-PL" dirty="0" smtClean="0">
                <a:solidFill>
                  <a:srgbClr val="00B0F0"/>
                </a:solidFill>
              </a:rPr>
              <a:t> </a:t>
            </a:r>
            <a:r>
              <a:rPr lang="pl-PL" dirty="0" smtClean="0">
                <a:solidFill>
                  <a:srgbClr val="92D050"/>
                </a:solidFill>
              </a:rPr>
              <a:t>(przykłady)</a:t>
            </a:r>
            <a:r>
              <a:rPr lang="pl-PL" dirty="0">
                <a:solidFill>
                  <a:srgbClr val="00B0F0"/>
                </a:solidFill>
              </a:rPr>
              <a:t/>
            </a:r>
            <a:br>
              <a:rPr lang="pl-PL" dirty="0">
                <a:solidFill>
                  <a:srgbClr val="00B0F0"/>
                </a:solidFill>
              </a:rPr>
            </a:br>
            <a:endParaRPr lang="pl-PL" dirty="0">
              <a:solidFill>
                <a:srgbClr val="00B0F0"/>
              </a:solidFill>
            </a:endParaRPr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541778" y="5489024"/>
            <a:ext cx="4037333" cy="1362472"/>
          </a:xfrm>
        </p:spPr>
        <p:txBody>
          <a:bodyPr>
            <a:noAutofit/>
          </a:bodyPr>
          <a:lstStyle/>
          <a:p>
            <a:r>
              <a:rPr lang="pl-PL" sz="800" b="1" dirty="0">
                <a:solidFill>
                  <a:schemeClr val="bg1"/>
                </a:solidFill>
              </a:rPr>
              <a:t>Niżej podane ilości kalorii zużywa przy każdej wymienionej aktywności fizycznej mężczyzna ważący 70 kg i wzroście 178 cm. Osoby o większej masie zużyją więcej kalorii, a osoby o mniejszej masie - mniej. Podane wartości kalorii obejmują zarówno liczbę kalorii zużywanych na aktywność fizyczną, jak i liczbę kalorii zużywaną na normalne funkcjonowanie organizmu. </a:t>
            </a:r>
          </a:p>
          <a:p>
            <a:endParaRPr lang="pl-PL" sz="800" dirty="0">
              <a:solidFill>
                <a:schemeClr val="bg1"/>
              </a:solidFill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sz="half" idx="2"/>
          </p:nvPr>
        </p:nvSpPr>
        <p:spPr>
          <a:xfrm>
            <a:off x="51499" y="2060848"/>
            <a:ext cx="8308404" cy="3108960"/>
          </a:xfrm>
        </p:spPr>
        <p:txBody>
          <a:bodyPr>
            <a:normAutofit/>
          </a:bodyPr>
          <a:lstStyle/>
          <a:p>
            <a:endParaRPr lang="pl-PL" dirty="0"/>
          </a:p>
          <a:p>
            <a:endParaRPr lang="pl-PL" dirty="0"/>
          </a:p>
        </p:txBody>
      </p:sp>
      <p:graphicFrame>
        <p:nvGraphicFramePr>
          <p:cNvPr id="9" name="Symbol zastępczy zawartości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36314648"/>
              </p:ext>
            </p:extLst>
          </p:nvPr>
        </p:nvGraphicFramePr>
        <p:xfrm>
          <a:off x="500419" y="1308835"/>
          <a:ext cx="4032448" cy="524257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16224"/>
                <a:gridCol w="2016224"/>
              </a:tblGrid>
              <a:tr h="5181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dirty="0" smtClean="0">
                        <a:solidFill>
                          <a:srgbClr val="00B05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dirty="0" smtClean="0">
                        <a:solidFill>
                          <a:srgbClr val="92D05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solidFill>
                            <a:srgbClr val="92D050"/>
                          </a:solidFill>
                        </a:rPr>
                        <a:t>Umiarkowana aktywność fizyczna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Przybliżona liczba kilokalorii (kcal) zużywanych przez mężczyznę o masie ciała 70 kg w ciągu 1 godziny</a:t>
                      </a:r>
                    </a:p>
                  </a:txBody>
                  <a:tcPr/>
                </a:tc>
              </a:tr>
              <a:tr h="5181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Lekkie prace w ogrodzie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330</a:t>
                      </a:r>
                      <a:endParaRPr lang="pl-PL" dirty="0"/>
                    </a:p>
                  </a:txBody>
                  <a:tcPr/>
                </a:tc>
              </a:tr>
              <a:tr h="5181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Taniec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330</a:t>
                      </a:r>
                      <a:endParaRPr lang="pl-PL" dirty="0"/>
                    </a:p>
                  </a:txBody>
                  <a:tcPr/>
                </a:tc>
              </a:tr>
              <a:tr h="5181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/>
                        <a:t>Jazda na rowerze (z prędkością poniżej 16 km/godzinę)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290</a:t>
                      </a:r>
                      <a:endParaRPr lang="pl-PL" dirty="0"/>
                    </a:p>
                  </a:txBody>
                  <a:tcPr/>
                </a:tc>
              </a:tr>
              <a:tr h="5181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/>
                        <a:t>Marsz</a:t>
                      </a:r>
                      <a:r>
                        <a:rPr lang="pl-PL" sz="1800" baseline="0" dirty="0" smtClean="0"/>
                        <a:t>  </a:t>
                      </a:r>
                      <a:r>
                        <a:rPr lang="pl-PL" sz="1800" dirty="0" smtClean="0"/>
                        <a:t>(około 5 – 6 km/godzinę)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220</a:t>
                      </a:r>
                      <a:endParaRPr lang="pl-PL" dirty="0"/>
                    </a:p>
                  </a:txBody>
                  <a:tcPr/>
                </a:tc>
              </a:tr>
              <a:tr h="5181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err="1" smtClean="0"/>
                        <a:t>Stretching</a:t>
                      </a:r>
                      <a:endParaRPr lang="pl-PL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180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Obraz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6430836"/>
            <a:ext cx="2304488" cy="42066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1124745"/>
            <a:ext cx="4032448" cy="56107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1417263"/>
      </p:ext>
    </p:extLst>
  </p:cSld>
  <p:clrMapOvr>
    <a:masterClrMapping/>
  </p:clrMapOvr>
  <p:transition spd="slow" advTm="22672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514" y="4663998"/>
            <a:ext cx="3240360" cy="2019448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774264"/>
            <a:ext cx="7520940" cy="548640"/>
          </a:xfrm>
        </p:spPr>
        <p:txBody>
          <a:bodyPr/>
          <a:lstStyle/>
          <a:p>
            <a:r>
              <a:rPr lang="pl-PL" dirty="0">
                <a:solidFill>
                  <a:schemeClr val="accent3"/>
                </a:solidFill>
              </a:rPr>
              <a:t>Jakie  jeszcze inne korzyści może nam przynieść sport i aktywność ruchowa</a:t>
            </a:r>
            <a:r>
              <a:rPr lang="pl-PL" dirty="0">
                <a:solidFill>
                  <a:srgbClr val="00B050"/>
                </a:solidFill>
              </a:rPr>
              <a:t>? </a:t>
            </a:r>
            <a:br>
              <a:rPr lang="pl-PL" dirty="0">
                <a:solidFill>
                  <a:srgbClr val="00B050"/>
                </a:solidFill>
              </a:rPr>
            </a:br>
            <a:endParaRPr lang="pl-PL" dirty="0">
              <a:solidFill>
                <a:srgbClr val="00B050"/>
              </a:solidFill>
            </a:endParaRPr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1" r="2561" b="6963"/>
          <a:stretch/>
        </p:blipFill>
        <p:spPr>
          <a:xfrm>
            <a:off x="266514" y="2195490"/>
            <a:ext cx="2618492" cy="2489096"/>
          </a:xfrm>
          <a:prstGeom prst="rect">
            <a:avLst/>
          </a:prstGeom>
        </p:spPr>
      </p:pic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3995936" y="1422070"/>
            <a:ext cx="4968552" cy="5040560"/>
          </a:xfrm>
        </p:spPr>
        <p:txBody>
          <a:bodyPr>
            <a:normAutofit fontScale="85000" lnSpcReduction="20000"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Poprawę nastroju</a:t>
            </a:r>
            <a:r>
              <a:rPr lang="pl-PL" b="0" dirty="0">
                <a:solidFill>
                  <a:srgbClr val="FF0000"/>
                </a:solidFill>
              </a:rPr>
              <a:t>, </a:t>
            </a:r>
            <a:r>
              <a:rPr lang="pl-PL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ponieważ:</a:t>
            </a:r>
          </a:p>
          <a:p>
            <a:r>
              <a:rPr lang="pl-PL" b="0" dirty="0" smtClean="0"/>
              <a:t>a). poprzez </a:t>
            </a:r>
            <a:r>
              <a:rPr lang="pl-PL" b="0" dirty="0"/>
              <a:t>ruch </a:t>
            </a:r>
            <a:r>
              <a:rPr lang="pl-PL" b="0" dirty="0" smtClean="0"/>
              <a:t> </a:t>
            </a:r>
            <a:r>
              <a:rPr lang="pl-PL" dirty="0" smtClean="0">
                <a:solidFill>
                  <a:srgbClr val="C00000"/>
                </a:solidFill>
              </a:rPr>
              <a:t>zwiększa się przepływ krwi, a więc więcej tlenu </a:t>
            </a:r>
            <a:r>
              <a:rPr lang="pl-PL" b="0" dirty="0" smtClean="0"/>
              <a:t>dostaje się do komórek ciała. Przez to komórki i tkanki są lepiej odżywione. </a:t>
            </a:r>
            <a:r>
              <a:rPr lang="pl-PL" dirty="0" smtClean="0"/>
              <a:t>Mózg pracuje wydajniej</a:t>
            </a:r>
            <a:r>
              <a:rPr lang="pl-PL" b="0" dirty="0" smtClean="0"/>
              <a:t> - polepsza </a:t>
            </a:r>
            <a:r>
              <a:rPr lang="pl-PL" b="0" dirty="0"/>
              <a:t>się nasza wydajność umysłowa, czyli </a:t>
            </a:r>
            <a:r>
              <a:rPr lang="pl-PL" dirty="0">
                <a:solidFill>
                  <a:srgbClr val="00B050"/>
                </a:solidFill>
              </a:rPr>
              <a:t>zwiększa się zdolność </a:t>
            </a:r>
            <a:r>
              <a:rPr lang="pl-PL" dirty="0" smtClean="0">
                <a:solidFill>
                  <a:srgbClr val="00B050"/>
                </a:solidFill>
              </a:rPr>
              <a:t>zapamiętywania</a:t>
            </a:r>
            <a:endParaRPr lang="pl-PL" dirty="0">
              <a:solidFill>
                <a:srgbClr val="00B050"/>
              </a:solidFill>
            </a:endParaRPr>
          </a:p>
          <a:p>
            <a:r>
              <a:rPr lang="pl-PL" b="0" dirty="0" smtClean="0"/>
              <a:t>b). regularne </a:t>
            </a:r>
            <a:r>
              <a:rPr lang="pl-PL" b="0" dirty="0"/>
              <a:t>ćwiczenia </a:t>
            </a:r>
            <a:r>
              <a:rPr lang="pl-PL" dirty="0">
                <a:solidFill>
                  <a:srgbClr val="92D050"/>
                </a:solidFill>
              </a:rPr>
              <a:t>obniżają prawdopodobieństwo zachorowania na depresję </a:t>
            </a:r>
            <a:r>
              <a:rPr lang="pl-PL" b="0" dirty="0">
                <a:solidFill>
                  <a:srgbClr val="FF0000"/>
                </a:solidFill>
              </a:rPr>
              <a:t>i inne zaburzenia nastroju </a:t>
            </a:r>
            <a:r>
              <a:rPr lang="pl-PL" b="0" dirty="0"/>
              <a:t>- dzieje się tak, ponieważ podczas ćwiczeń </a:t>
            </a:r>
            <a:r>
              <a:rPr lang="pl-PL" dirty="0" smtClean="0">
                <a:solidFill>
                  <a:srgbClr val="C00000"/>
                </a:solidFill>
              </a:rPr>
              <a:t>wydzielają się endorfiny i  serotonina </a:t>
            </a:r>
            <a:r>
              <a:rPr lang="pl-PL" b="0" dirty="0"/>
              <a:t>odpowiedzialna za poczucie </a:t>
            </a:r>
            <a:r>
              <a:rPr lang="pl-PL" b="0" dirty="0" smtClean="0"/>
              <a:t>szczęścia</a:t>
            </a:r>
            <a:endParaRPr lang="pl-PL" b="0" dirty="0"/>
          </a:p>
          <a:p>
            <a:r>
              <a:rPr lang="pl-PL" dirty="0" smtClean="0"/>
              <a:t>c). ruch</a:t>
            </a:r>
            <a:r>
              <a:rPr lang="pl-PL" b="0" dirty="0"/>
              <a:t> </a:t>
            </a:r>
            <a:r>
              <a:rPr lang="pl-PL" dirty="0">
                <a:solidFill>
                  <a:srgbClr val="FFC000"/>
                </a:solidFill>
              </a:rPr>
              <a:t>daje poczucie satysfakcji, przez co wzrasta nasza </a:t>
            </a:r>
            <a:r>
              <a:rPr lang="pl-PL" dirty="0" smtClean="0">
                <a:solidFill>
                  <a:srgbClr val="FFC000"/>
                </a:solidFill>
              </a:rPr>
              <a:t>samoocena</a:t>
            </a:r>
            <a:endParaRPr lang="pl-PL" dirty="0">
              <a:solidFill>
                <a:srgbClr val="FFC000"/>
              </a:solidFill>
            </a:endParaRPr>
          </a:p>
          <a:p>
            <a:r>
              <a:rPr lang="pl-PL" dirty="0" smtClean="0"/>
              <a:t>d). poprzez aktywność  ruchową rozładowujemy </a:t>
            </a:r>
            <a:r>
              <a:rPr lang="pl-PL" dirty="0"/>
              <a:t>negatywne emocje.</a:t>
            </a:r>
          </a:p>
          <a:p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7805" y="2832388"/>
            <a:ext cx="995568" cy="995568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1905" y="1326724"/>
            <a:ext cx="1505664" cy="1505664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7817" y="6254444"/>
            <a:ext cx="3218967" cy="6035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4827858"/>
      </p:ext>
    </p:extLst>
  </p:cSld>
  <p:clrMapOvr>
    <a:masterClrMapping/>
  </p:clrMapOvr>
  <p:transition spd="slow" advTm="2762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2" r="4631" b="4594"/>
          <a:stretch/>
        </p:blipFill>
        <p:spPr>
          <a:xfrm>
            <a:off x="5227056" y="2504758"/>
            <a:ext cx="2439444" cy="179344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12" y="669916"/>
            <a:ext cx="2191982" cy="1406739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4" t="-1035" r="48590" b="1035"/>
          <a:stretch/>
        </p:blipFill>
        <p:spPr>
          <a:xfrm>
            <a:off x="6192081" y="4901603"/>
            <a:ext cx="1296144" cy="165624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7510"/>
            <a:ext cx="7520940" cy="548640"/>
          </a:xfrm>
        </p:spPr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Ruch </a:t>
            </a:r>
            <a:r>
              <a:rPr lang="pl-PL" dirty="0" smtClean="0">
                <a:solidFill>
                  <a:srgbClr val="00B0F0"/>
                </a:solidFill>
              </a:rPr>
              <a:t>Dla każdego i W każdym wieku!</a:t>
            </a:r>
            <a:endParaRPr lang="pl-PL" dirty="0">
              <a:solidFill>
                <a:srgbClr val="00B0F0"/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6" t="9766" r="7480" b="16096"/>
          <a:stretch/>
        </p:blipFill>
        <p:spPr>
          <a:xfrm>
            <a:off x="273949" y="1922048"/>
            <a:ext cx="1944216" cy="1728193"/>
          </a:xfr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661" y="2016767"/>
            <a:ext cx="1616017" cy="2281436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0"/>
          <a:stretch/>
        </p:blipFill>
        <p:spPr>
          <a:xfrm>
            <a:off x="2518986" y="956515"/>
            <a:ext cx="1914609" cy="1142774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8" y="3577207"/>
            <a:ext cx="1172065" cy="1773386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1" r="9969"/>
          <a:stretch/>
        </p:blipFill>
        <p:spPr>
          <a:xfrm>
            <a:off x="7128405" y="325042"/>
            <a:ext cx="1872209" cy="1261213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123" y="917798"/>
            <a:ext cx="1959916" cy="150260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93"/>
          <a:stretch/>
        </p:blipFill>
        <p:spPr>
          <a:xfrm>
            <a:off x="7571299" y="4514539"/>
            <a:ext cx="1545201" cy="2081784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1" t="15142"/>
          <a:stretch/>
        </p:blipFill>
        <p:spPr>
          <a:xfrm>
            <a:off x="217208" y="5157192"/>
            <a:ext cx="1381695" cy="1479145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32452" y="2183647"/>
            <a:ext cx="1566808" cy="1353429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731390" y="3875875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1" dirty="0">
                <a:solidFill>
                  <a:srgbClr val="00B050"/>
                </a:solidFill>
              </a:rPr>
              <a:t>Aby czerpać przyjemność z ćwiczeń, ważne jest odpowiednie dobranie zajęć sportowych - nie tylko do naszych fizycznych możliwości, ale także do preferencji i osobowości. </a:t>
            </a:r>
            <a:r>
              <a:rPr lang="pl-PL" b="1" dirty="0"/>
              <a:t>Dlatego też dla osób spokojnych i precyzyjnych lepsze będą zajęcia jogi</a:t>
            </a:r>
            <a:r>
              <a:rPr lang="pl-PL" dirty="0">
                <a:solidFill>
                  <a:srgbClr val="7030A0"/>
                </a:solidFill>
              </a:rPr>
              <a:t>, </a:t>
            </a:r>
            <a:r>
              <a:rPr lang="pl-PL" b="1" dirty="0">
                <a:solidFill>
                  <a:srgbClr val="7030A0"/>
                </a:solidFill>
              </a:rPr>
              <a:t>zaś dla osób odczuwających nadmiar energii milsze będą aerobik, siłownia lub bieganie.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11054" y="2225531"/>
            <a:ext cx="1704089" cy="1577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1856458"/>
      </p:ext>
    </p:extLst>
  </p:cSld>
  <p:clrMapOvr>
    <a:masterClrMapping/>
  </p:clrMapOvr>
  <p:transition spd="slow" advTm="17438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92D050"/>
                </a:solidFill>
              </a:rPr>
              <a:t>Rodzaje </a:t>
            </a:r>
            <a:r>
              <a:rPr lang="pl-PL" dirty="0" smtClean="0">
                <a:solidFill>
                  <a:srgbClr val="92D050"/>
                </a:solidFill>
              </a:rPr>
              <a:t>aktywności ruchowej:</a:t>
            </a:r>
            <a:endParaRPr lang="pl-PL" dirty="0">
              <a:solidFill>
                <a:srgbClr val="92D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00B050"/>
                </a:solidFill>
              </a:rPr>
              <a:t>1. </a:t>
            </a:r>
            <a:r>
              <a:rPr lang="pl-PL" sz="1800" dirty="0" smtClean="0">
                <a:solidFill>
                  <a:srgbClr val="00B0F0"/>
                </a:solidFill>
              </a:rPr>
              <a:t>Ćwiczenia </a:t>
            </a:r>
            <a:r>
              <a:rPr lang="pl-PL" sz="1800" dirty="0">
                <a:solidFill>
                  <a:srgbClr val="00B0F0"/>
                </a:solidFill>
              </a:rPr>
              <a:t>aerobowe [oparte na intensywnej wymianie tlenowej] </a:t>
            </a:r>
            <a:r>
              <a:rPr lang="pl-PL" sz="1800" dirty="0"/>
              <a:t>– przyspieszają prędkość pracy serca i oddychania, poprawiają sprawność serca i płuc. </a:t>
            </a:r>
            <a:r>
              <a:rPr lang="pl-PL" dirty="0"/>
              <a:t>Przykłady: szybki marsz, </a:t>
            </a:r>
            <a:r>
              <a:rPr lang="pl-PL" dirty="0">
                <a:solidFill>
                  <a:srgbClr val="7030A0"/>
                </a:solidFill>
              </a:rPr>
              <a:t>jogging</a:t>
            </a:r>
            <a:r>
              <a:rPr lang="pl-PL" dirty="0"/>
              <a:t> i </a:t>
            </a:r>
            <a:r>
              <a:rPr lang="pl-PL" dirty="0" smtClean="0">
                <a:solidFill>
                  <a:srgbClr val="7030A0"/>
                </a:solidFill>
              </a:rPr>
              <a:t>pływanie</a:t>
            </a:r>
            <a:r>
              <a:rPr lang="pl-PL" dirty="0" smtClean="0"/>
              <a:t>, chodzenie po górach, </a:t>
            </a:r>
            <a:r>
              <a:rPr lang="pl-PL" dirty="0" smtClean="0">
                <a:solidFill>
                  <a:srgbClr val="7030A0"/>
                </a:solidFill>
              </a:rPr>
              <a:t>spacerowanie</a:t>
            </a:r>
            <a:r>
              <a:rPr lang="pl-PL" dirty="0" smtClean="0"/>
              <a:t>, tenis , jazda na rolkach czy rowerze.</a:t>
            </a:r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3"/>
          <a:srcRect l="14718" t="2945" r="8011" b="14582"/>
          <a:stretch/>
        </p:blipFill>
        <p:spPr>
          <a:xfrm>
            <a:off x="5580112" y="2271427"/>
            <a:ext cx="3024336" cy="2016224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2326574"/>
            <a:ext cx="3383573" cy="2377646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6452" y="4189954"/>
            <a:ext cx="2771906" cy="2477235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592" y="4822365"/>
            <a:ext cx="2621810" cy="1844824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 rotWithShape="1">
          <a:blip r:embed="rId7"/>
          <a:srcRect l="2275" t="50967" r="7272" b="1769"/>
          <a:stretch/>
        </p:blipFill>
        <p:spPr>
          <a:xfrm>
            <a:off x="6711292" y="5428571"/>
            <a:ext cx="2432708" cy="10801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1758026"/>
      </p:ext>
    </p:extLst>
  </p:cSld>
  <p:clrMapOvr>
    <a:masterClrMapping/>
  </p:clrMapOvr>
  <p:transition spd="slow" advTm="34387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4|2|2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1.6|2|2|1.7|1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9|2.3|3.5|2.9|2.5|2.5|2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9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8.1|3.7|3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9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7.3|7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2|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1.1|1.3|1.6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ąty">
  <a:themeElements>
    <a:clrScheme name="Kąty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Kąty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ą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1039</TotalTime>
  <Words>824</Words>
  <Application>Microsoft Office PowerPoint</Application>
  <PresentationFormat>Pokaz na ekranie (4:3)</PresentationFormat>
  <Paragraphs>94</Paragraphs>
  <Slides>18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Kąty</vt:lpstr>
      <vt:lpstr>Ruch w życiu człowieka</vt:lpstr>
      <vt:lpstr>Aktywność fizyczna to  ważny składnik zdrowego stylu życia</vt:lpstr>
      <vt:lpstr>Ruch, Aktywność fizyczna – co to takiego?</vt:lpstr>
      <vt:lpstr>W zdrowym ciele zdrowy duch czyli o znaczeniu aktywności fizycznej</vt:lpstr>
      <vt:lpstr>W zdrowym ciele zdrowy duch czyli o znaczeniu aktywności fizycznej (c.d.)</vt:lpstr>
      <vt:lpstr>Ile kalorii zużywa się na różne formy aktywności fizycznej? (przykłady) </vt:lpstr>
      <vt:lpstr>Jakie  jeszcze inne korzyści może nam przynieść sport i aktywność ruchowa?  </vt:lpstr>
      <vt:lpstr>Ruch Dla każdego i W każdym wieku!</vt:lpstr>
      <vt:lpstr>Rodzaje aktywności ruchowej:</vt:lpstr>
      <vt:lpstr>Rodzaje aktywności ruchowej (c.d.)</vt:lpstr>
      <vt:lpstr>Rodzaje aktywności ruchowej (c.D.)</vt:lpstr>
      <vt:lpstr>Prezentacja programu PowerPoint</vt:lpstr>
      <vt:lpstr>Pożądana aktywność fizyczna</vt:lpstr>
      <vt:lpstr>Piramida Aktywności fizycznej</vt:lpstr>
      <vt:lpstr>Skutki braku ruchu</vt:lpstr>
      <vt:lpstr>Pamiętajmy, Kto nie ćwiczy ten nie żyje zdrowo !!!</vt:lpstr>
      <vt:lpstr>Źródła do prezentacji:  internet</vt:lpstr>
      <vt:lpstr>Dziękuję za uwagę!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Ruch w życiu człowieka</dc:title>
  <dc:creator>Olga</dc:creator>
  <cp:lastModifiedBy>Olga</cp:lastModifiedBy>
  <cp:revision>75</cp:revision>
  <dcterms:created xsi:type="dcterms:W3CDTF">2016-11-30T19:00:53Z</dcterms:created>
  <dcterms:modified xsi:type="dcterms:W3CDTF">2016-12-02T06:09:46Z</dcterms:modified>
</cp:coreProperties>
</file>