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4660"/>
  </p:normalViewPr>
  <p:slideViewPr>
    <p:cSldViewPr>
      <p:cViewPr varScale="1">
        <p:scale>
          <a:sx n="95" d="100"/>
          <a:sy n="95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73DB72-97B6-4C00-97C2-642FD5E5E4D3}" type="datetimeFigureOut">
              <a:rPr lang="pl-PL" smtClean="0"/>
              <a:pPr/>
              <a:t>16-12-14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73FF1-93A3-4306-B89B-379AD19D62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rowkaopatowska.pl/historia-krowki-opatowskie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0"/>
            <a:ext cx="8352928" cy="4221088"/>
          </a:xfrm>
        </p:spPr>
        <p:txBody>
          <a:bodyPr>
            <a:noAutofit/>
          </a:bodyPr>
          <a:lstStyle/>
          <a:p>
            <a:pPr algn="ctr"/>
            <a: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  <a:t>Produkty regionalne</a:t>
            </a:r>
            <a:b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</a:br>
            <a: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  <a:t>i dziedzictwo kulinarne Woj. Świętokrzyskiego</a:t>
            </a:r>
            <a:b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</a:br>
            <a:r>
              <a:rPr lang="pl-PL" sz="6000" b="1" i="1" dirty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  <a:t/>
            </a:r>
            <a:br>
              <a:rPr lang="pl-PL" sz="6000" b="1" i="1" dirty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</a:br>
            <a: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  <a:t/>
            </a:r>
            <a:br>
              <a:rPr lang="pl-PL" sz="6000" b="1" i="1" dirty="0" smtClean="0">
                <a:solidFill>
                  <a:srgbClr val="0070C0"/>
                </a:solidFill>
                <a:effectLst>
                  <a:outerShdw blurRad="25400" dist="38100" dir="2700000" sx="1000" sy="1000" algn="tl">
                    <a:srgbClr val="000000"/>
                  </a:outerShdw>
                  <a:reflection blurRad="12700" stA="48000" endA="300" endPos="0" dir="5400000" sy="-90000" algn="bl" rotWithShape="0"/>
                </a:effectLst>
              </a:rPr>
            </a:br>
            <a:r>
              <a:rPr lang="pl-PL" sz="1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90000" algn="bl" rotWithShape="0"/>
                </a:effectLst>
              </a:rPr>
              <a:t> </a:t>
            </a:r>
            <a:r>
              <a:rPr lang="pl-PL" sz="1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90000" algn="bl" rotWithShape="0"/>
                </a:effectLst>
              </a:rPr>
              <a:t>                                 </a:t>
            </a:r>
            <a:r>
              <a:rPr lang="pl-PL" sz="1800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</a:rPr>
              <a:t>Autorzy: Jakub Pinda</a:t>
            </a:r>
            <a:r>
              <a:rPr lang="pl-PL" sz="1800" dirty="0" smtClean="0">
                <a:solidFill>
                  <a:schemeClr val="tx1"/>
                </a:solidFill>
              </a:rPr>
              <a:t>, </a:t>
            </a:r>
            <a:r>
              <a:rPr lang="pl-PL" sz="1800" dirty="0" smtClean="0">
                <a:solidFill>
                  <a:schemeClr val="tx1"/>
                </a:solidFill>
                <a:effectLst>
                  <a:reflection blurRad="12700" stA="48000" endA="300" endPos="0" dir="5400000" sy="-90000" algn="bl" rotWithShape="0"/>
                </a:effectLst>
              </a:rPr>
              <a:t>Dawid Radek, Maciej Woroch i Jakub Jakubczyk</a:t>
            </a:r>
            <a:endParaRPr lang="pl-PL" sz="6000" dirty="0">
              <a:solidFill>
                <a:srgbClr val="0070C0"/>
              </a:solidFill>
              <a:effectLst>
                <a:reflection blurRad="12700" stA="48000" endA="300" endPos="0" dir="5400000" sy="-90000" algn="bl" rotWithShape="0"/>
              </a:effectLst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4625"/>
            <a:ext cx="7848872" cy="1593676"/>
          </a:xfrm>
        </p:spPr>
        <p:txBody>
          <a:bodyPr>
            <a:normAutofit/>
          </a:bodyPr>
          <a:lstStyle/>
          <a:p>
            <a:pPr algn="ctr"/>
            <a:r>
              <a:rPr lang="pl-PL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Zakłady z Dziedzictwem  Kulinarnym w Świętokrzyskim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86946" y="2074391"/>
            <a:ext cx="5065965" cy="33054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1800" b="1" dirty="0"/>
              <a:t>Członkowie z dziedzictwem  sieci kulinarnej w Świętokrzyskim to: zakłady wędliniarskie, piekarnie i cukiernie, mleczarnie, Produkcja rolna, Przetwórstwo owoców i warzyw oraz pasieki, Gospodarstwa Agroturystyczne, Restauracje oraz Sklepy. Podliczając wszystkie zakłady jest ich aż 68. Kupując produkty z zakładów kulinarnych mamy pewność, że żywność  jest nie tylko smaczna, ale i bezpieczna oraz zdrowa. Jest wytwarzana z troską o środowisko naturalne, a jej producentami są gospodarstwa rolne i rybackie, sklepy farmerskie, gospodarstwa agroturystyczne. Lokalne zajazdy i restauracje serwują natomiast dania, charakterystyczne dla regionu.</a:t>
            </a:r>
          </a:p>
        </p:txBody>
      </p:sp>
      <p:pic>
        <p:nvPicPr>
          <p:cNvPr id="1026" name="Picture 2" descr="Znalezione obrazy dla zapytania ZAKŁAD PRZETWÓRSTWA MIĘSNEGO PPHU ANKAZ W KUNOW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2" r="25952"/>
          <a:stretch>
            <a:fillRect/>
          </a:stretch>
        </p:blipFill>
        <p:spPr bwMode="auto">
          <a:xfrm>
            <a:off x="6090048" y="1638300"/>
            <a:ext cx="229671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5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0768" y="0"/>
            <a:ext cx="6367496" cy="2204137"/>
          </a:xfrm>
        </p:spPr>
        <p:txBody>
          <a:bodyPr>
            <a:noAutofit/>
          </a:bodyPr>
          <a:lstStyle/>
          <a:p>
            <a:r>
              <a:rPr lang="pl-PL" sz="2700" i="1" dirty="0">
                <a:effectLst/>
              </a:rPr>
              <a:t>Obowiązki ludzi przyjętych do sieci Dziedzictwa Kulinarnego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649" r="29649"/>
          <a:stretch>
            <a:fillRect/>
          </a:stretch>
        </p:blipFill>
        <p:spPr>
          <a:xfrm>
            <a:off x="6444208" y="1700808"/>
            <a:ext cx="2381785" cy="35814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5251622" cy="3672408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/>
              <a:t>Po przyjęciu do "sieci" przedsiębiorstwa muszą wykazywać więź z regionem i pracować nad jego promocją, używając jak najwięcej produktów/surowców, pochodzących ze świętokrzyskiego i stanowiących część jego kulinarnego dziedzictwa oraz być dobrymi ambasadorami regionu i Europejskiej Sieci Regionalnego Dziedzictwa Kulinarnego w całej Europie.</a:t>
            </a:r>
          </a:p>
        </p:txBody>
      </p:sp>
    </p:spTree>
    <p:extLst>
      <p:ext uri="{BB962C8B-B14F-4D97-AF65-F5344CB8AC3E}">
        <p14:creationId xmlns:p14="http://schemas.microsoft.com/office/powerpoint/2010/main" xmlns="" val="8337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130" y="1740757"/>
            <a:ext cx="2297510" cy="36699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48" y="188641"/>
            <a:ext cx="8103999" cy="1669508"/>
          </a:xfrm>
        </p:spPr>
        <p:txBody>
          <a:bodyPr>
            <a:noAutofit/>
          </a:bodyPr>
          <a:lstStyle/>
          <a:p>
            <a:pPr algn="ctr"/>
            <a:r>
              <a:rPr lang="pl-PL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Dziedzictwo Kulinarne i jak je </a:t>
            </a: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zdobyć:</a:t>
            </a:r>
            <a:endParaRPr lang="pl-PL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3125" y="1994070"/>
            <a:ext cx="5146589" cy="3955209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Sieć Dziedzictwo Kulinarne Świętokrzyskie</a:t>
            </a:r>
            <a:r>
              <a:rPr lang="pl-PL" sz="1500" dirty="0"/>
              <a:t> </a:t>
            </a:r>
            <a:r>
              <a:rPr lang="pl-PL" sz="1500" b="1" dirty="0"/>
              <a:t>to część Europejskiej Sieci Regionalnego Dziedzictwa Kulinarnego (ESRDK), która promuje produkcję i spożycie regionalnej żywności, pomagając jednocześnie w rozwoju drobnych przedsiębiorstw i turystyki w danej okolicy.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członkostwo w "sieci" </a:t>
            </a:r>
            <a:r>
              <a:rPr lang="pl-PL" sz="1500" b="1" dirty="0"/>
              <a:t>mogą się ubiegać przedsiębiorcy zajmujący się rolnictwem, ogrodnictwem i rybołówstwem, przetwórstwem żywności, a także hurtownie i sklepy detaliczne oraz hotele, restauracje i inne obiekty gastronomiczne.</a:t>
            </a:r>
            <a:br>
              <a:rPr lang="pl-PL" sz="1500" b="1" dirty="0"/>
            </a:br>
            <a:r>
              <a:rPr lang="pl-PL" sz="1500" b="1" dirty="0"/>
              <a:t>Firmy takie muszą działać w regionie świętokrzyskim, być zarejestrowane we właściwym urzędzie na terenie województwa świętokrzyskiego, przestrzegać obowiązujących przepisów prawnych oraz w miarę możliwości stale współpracować z innymi członkami "sieci".</a:t>
            </a:r>
          </a:p>
        </p:txBody>
      </p:sp>
    </p:spTree>
    <p:extLst>
      <p:ext uri="{BB962C8B-B14F-4D97-AF65-F5344CB8AC3E}">
        <p14:creationId xmlns:p14="http://schemas.microsoft.com/office/powerpoint/2010/main" xmlns="" val="13230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232" y="476672"/>
            <a:ext cx="7760044" cy="1912816"/>
          </a:xfrm>
        </p:spPr>
        <p:txBody>
          <a:bodyPr>
            <a:normAutofit/>
          </a:bodyPr>
          <a:lstStyle/>
          <a:p>
            <a:pPr algn="ctr"/>
            <a:r>
              <a:rPr lang="pl-PL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DZIEKUJEMY ZA UWAGE </a:t>
            </a:r>
            <a:r>
              <a:rPr lang="pl-PL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2805" y="3693127"/>
            <a:ext cx="8155459" cy="1637270"/>
          </a:xfrm>
        </p:spPr>
        <p:txBody>
          <a:bodyPr/>
          <a:lstStyle/>
          <a:p>
            <a:r>
              <a:rPr lang="pl-PL" dirty="0" smtClean="0"/>
              <a:t>Informacje wykorzystane w tych slajdach są ze strony:</a:t>
            </a:r>
          </a:p>
          <a:p>
            <a:r>
              <a:rPr lang="pl-PL" dirty="0"/>
              <a:t>https://www.wrota-swietokrzyskie.pl</a:t>
            </a:r>
          </a:p>
        </p:txBody>
      </p:sp>
    </p:spTree>
    <p:extLst>
      <p:ext uri="{BB962C8B-B14F-4D97-AF65-F5344CB8AC3E}">
        <p14:creationId xmlns:p14="http://schemas.microsoft.com/office/powerpoint/2010/main" xmlns="" val="8507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  <a:effectLst>
            <a:reflection endPos="0" dist="63500" dir="5400000" sy="-100000" algn="bl" rotWithShape="0"/>
          </a:effectLst>
        </p:spPr>
        <p:txBody>
          <a:bodyPr/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0" dir="5400000" sy="-90000" algn="bl" rotWithShape="0"/>
                </a:effectLst>
              </a:rPr>
              <a:t>Co to jest produkt regionalny ?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5347320" cy="4968552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Produkt tradycyjny</a:t>
            </a:r>
            <a:r>
              <a:rPr lang="pl-PL" sz="2000" dirty="0" smtClean="0"/>
              <a:t> – produkt spożywczy chroniony prawem polskim lub prawem Unii Europejskiej, wytwarzany z tradycyjnych surowców, posiadający tradycyjny skład lub sposób produkcji.</a:t>
            </a:r>
          </a:p>
          <a:p>
            <a:r>
              <a:rPr lang="pl-PL" sz="2000" dirty="0" smtClean="0"/>
              <a:t>W Polsce produkty tradycyjne znajdują się na Liście Produktów Tradycyjnych tworzonej przez Ministerstwo Rolnictwa i Rozwoju Wsi (1582 produkty z końcem sierpnia 2016). Unia Europejska obejmuje takie produkty ochroną jako produkt o Chronionej Nazwie Pochodzenia, Chronionym Oznaczeniu Geograficznym lub jako Gwarantowana Tradycyjna Specjalność. Obecnie znak taki ma 38 polskich produktów. </a:t>
            </a:r>
          </a:p>
          <a:p>
            <a:endParaRPr lang="pl-PL" sz="2000" dirty="0"/>
          </a:p>
        </p:txBody>
      </p:sp>
      <p:pic>
        <p:nvPicPr>
          <p:cNvPr id="15362" name="Picture 2" descr="Znalezione obrazy dla zapytania majonez kielec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1268760"/>
            <a:ext cx="3528392" cy="254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Znalezione obrazy dla zapytania znaczek produktu regionaln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682" y="3933056"/>
            <a:ext cx="30963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  <a:effectLst>
            <a:reflection endPos="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Produkty regionalne naszego województwa 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 </a:t>
            </a:r>
          </a:p>
          <a:p>
            <a:pPr>
              <a:buNone/>
            </a:pPr>
            <a:r>
              <a:rPr lang="pl-PL" sz="5600" b="1" i="1" dirty="0" err="1" smtClean="0">
                <a:solidFill>
                  <a:srgbClr val="C00000"/>
                </a:solidFill>
              </a:rPr>
              <a:t>Burocorz</a:t>
            </a:r>
            <a:r>
              <a:rPr lang="pl-PL" sz="5600" b="1" i="1" dirty="0" smtClean="0">
                <a:solidFill>
                  <a:srgbClr val="C00000"/>
                </a:solidFill>
              </a:rPr>
              <a:t> Bogoryjski                                         Przetwory z Pińczowa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Chleb bodzentyński                                           Sery Włoszczowa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Chleb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iwański</a:t>
            </a:r>
            <a:r>
              <a:rPr lang="pl-PL" sz="5600" b="1" i="1" dirty="0" smtClean="0">
                <a:solidFill>
                  <a:srgbClr val="C00000"/>
                </a:solidFill>
              </a:rPr>
              <a:t>                                                    Mleko Koneckie  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Chleb wiejski konecki                                       Krówki  Opatowskie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Chmielnicka gęś pieczona                                Gęś z Chmielnika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Jabłka sandomierskie                                         Buskowianka Zdrój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Jędrzejowski twarożek śmietankowy                  Majonez Kielecki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Karp królewski z Rudy Malenieckiej                    Musztarda Kielecka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Karp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małyszyński</a:t>
            </a:r>
            <a:r>
              <a:rPr lang="pl-PL" sz="5600" b="1" i="1" dirty="0" smtClean="0">
                <a:solidFill>
                  <a:srgbClr val="C00000"/>
                </a:solidFill>
              </a:rPr>
              <a:t>                                                   Przysmak Kielecki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Karp z Oksy                                     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Karp z Wójczy                                   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Kiełbasa biała parzona z Wąchocka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Kiełbasa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łosieńska</a:t>
            </a:r>
            <a:r>
              <a:rPr lang="pl-PL" sz="5600" b="1" i="1" dirty="0" smtClean="0">
                <a:solidFill>
                  <a:srgbClr val="C00000"/>
                </a:solidFill>
              </a:rPr>
              <a:t>                              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Kiełbasa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radoszycka</a:t>
            </a:r>
            <a:r>
              <a:rPr lang="pl-PL" sz="5600" b="1" i="1" dirty="0" smtClean="0">
                <a:solidFill>
                  <a:srgbClr val="C00000"/>
                </a:solidFill>
              </a:rPr>
              <a:t>                            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Kiełbasa swojska wąchocka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hycowana</a:t>
            </a:r>
            <a:r>
              <a:rPr lang="pl-PL" sz="5600" b="1" i="1" dirty="0" smtClean="0">
                <a:solidFill>
                  <a:srgbClr val="C00000"/>
                </a:solidFill>
              </a:rPr>
              <a:t>           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Kugiel z Czermna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Kwas burakowy po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wzdolsku</a:t>
            </a:r>
            <a:r>
              <a:rPr lang="pl-PL" sz="56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Masło Chmielnickie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Masło jędrzejowskie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Salceson ozorkowy wiejski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Sandomierski olej rzepakowy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Sok z czarnej jagody z lipowskich lasów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Susz owocowy </a:t>
            </a:r>
            <a:r>
              <a:rPr lang="pl-PL" sz="5600" b="1" i="1" dirty="0" err="1" smtClean="0">
                <a:solidFill>
                  <a:srgbClr val="C00000"/>
                </a:solidFill>
              </a:rPr>
              <a:t>dębniacki</a:t>
            </a:r>
            <a:r>
              <a:rPr lang="pl-PL" sz="5600" b="1" i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pl-PL" sz="5600" b="1" i="1" dirty="0" smtClean="0">
                <a:solidFill>
                  <a:srgbClr val="C00000"/>
                </a:solidFill>
              </a:rPr>
              <a:t>Świętokrzyski miód spadziowy </a:t>
            </a:r>
          </a:p>
          <a:p>
            <a:endParaRPr lang="pl-PL" sz="5600" b="1" i="1" dirty="0">
              <a:solidFill>
                <a:srgbClr val="C00000"/>
              </a:solidFill>
            </a:endParaRPr>
          </a:p>
        </p:txBody>
      </p:sp>
      <p:sp>
        <p:nvSpPr>
          <p:cNvPr id="16393" name="AutoShape 9" descr="Znalezione obrazy dla zapytania jablka sandomier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5" name="Picture 11" descr="Znalezione obrazy dla zapytania jablka sandomiers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17195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2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3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729" y="116632"/>
            <a:ext cx="8686800" cy="798971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Majonez Kielecki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/>
          </a:bodyPr>
          <a:lstStyle/>
          <a:p>
            <a:r>
              <a:rPr lang="pl-PL" sz="1400" b="1" dirty="0" smtClean="0"/>
              <a:t>Majonez Kielecki – produkt Wytwórczej Spółdzielni Pracy "Społem" w Kielcach. Wynalazcą receptury Majonezu Kieleckiego był Zbigniew Zamojski</a:t>
            </a:r>
            <a:r>
              <a:rPr lang="pl-PL" sz="1400" b="1" baseline="30000" dirty="0" smtClean="0"/>
              <a:t>]</a:t>
            </a:r>
            <a:r>
              <a:rPr lang="pl-PL" sz="1400" b="1" dirty="0" smtClean="0"/>
              <a:t>. Majonez Kielecki jest produkowany od 1959 roku</a:t>
            </a:r>
            <a:r>
              <a:rPr lang="pl-PL" sz="1400" b="1" baseline="30000" dirty="0" smtClean="0"/>
              <a:t>[</a:t>
            </a:r>
            <a:r>
              <a:rPr lang="pl-PL" sz="1400" b="1" dirty="0" smtClean="0"/>
              <a:t>i jest pierwszym majonezem produkowanym w Polsce na skalę przemysłową. Wytwarzany jest bez konserwantów oraz sztucznych dodatków. Posiada znak jakości Q oraz znak "Żywność atestowana".</a:t>
            </a:r>
          </a:p>
          <a:p>
            <a:r>
              <a:rPr lang="pl-PL" sz="1400" b="1" dirty="0" smtClean="0"/>
              <a:t>Dostępny jest w opakowaniach szklanych o pojemnościach: 170 ml, 250 ml, 310 ml, 500 ml, 700 ml oraz w 5 l wiaderku.</a:t>
            </a:r>
          </a:p>
          <a:p>
            <a:r>
              <a:rPr lang="pl-PL" sz="1400" b="1" dirty="0" smtClean="0"/>
              <a:t>Termin przydatności do spożycia Majonezu Kieleckiego wynosi 3 miesiące.</a:t>
            </a:r>
          </a:p>
          <a:p>
            <a:r>
              <a:rPr lang="pl-PL" sz="1400" b="1" dirty="0" smtClean="0"/>
              <a:t>Oprócz zwykłego Majonezu Kieleckiego produkowane są jeszcze trzy odmiany:</a:t>
            </a:r>
          </a:p>
          <a:p>
            <a:r>
              <a:rPr lang="pl-PL" sz="1400" b="1" dirty="0" smtClean="0"/>
              <a:t>Majonez Kielecki do dekoracji</a:t>
            </a:r>
          </a:p>
          <a:p>
            <a:r>
              <a:rPr lang="pl-PL" sz="1400" b="1" dirty="0" smtClean="0"/>
              <a:t>Majonez Kielecki Omega-3</a:t>
            </a:r>
          </a:p>
          <a:p>
            <a:r>
              <a:rPr lang="pl-PL" sz="1400" b="1" dirty="0" smtClean="0"/>
              <a:t>Majonez Kielecki z czosnkiem</a:t>
            </a:r>
          </a:p>
          <a:p>
            <a:r>
              <a:rPr lang="pl-PL" sz="1400" b="1" dirty="0" smtClean="0"/>
              <a:t>Majonez Kielecki jest dostępny do kupienia również w takich krajach jak Wielka Brytania, Irlandia, Niemcy, Grecja, Stany Zjednoczone (największym zainteresowaniem cieszy się w Chicago) oraz w Australii</a:t>
            </a:r>
            <a:r>
              <a:rPr lang="pl-PL" sz="1400" b="1" baseline="30000" dirty="0" smtClean="0"/>
              <a:t>[</a:t>
            </a:r>
            <a:endParaRPr lang="pl-PL" sz="1400" b="1" dirty="0" smtClean="0"/>
          </a:p>
          <a:p>
            <a:endParaRPr lang="pl-PL" sz="1400" b="1" dirty="0"/>
          </a:p>
        </p:txBody>
      </p:sp>
      <p:pic>
        <p:nvPicPr>
          <p:cNvPr id="17410" name="Picture 2" descr="Znalezione obrazy dla zapytania majonez kielec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89" y="4293096"/>
            <a:ext cx="432048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4" y="160338"/>
            <a:ext cx="8808913" cy="764704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Karp z Oksy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1970" y="1150384"/>
            <a:ext cx="9144000" cy="2361861"/>
          </a:xfrm>
        </p:spPr>
        <p:txBody>
          <a:bodyPr>
            <a:normAutofit fontScale="85000" lnSpcReduction="10000"/>
          </a:bodyPr>
          <a:lstStyle/>
          <a:p>
            <a:endParaRPr lang="pl-PL" b="1" dirty="0" smtClean="0"/>
          </a:p>
          <a:p>
            <a:pPr>
              <a:buNone/>
            </a:pPr>
            <a:r>
              <a:rPr lang="pl-PL" sz="2000" b="1" dirty="0" smtClean="0"/>
              <a:t>Produkcja karpia z Oksy prowadzona jest na terenie trzech sąsiadujących ze sobą gmin położonych w powiecie jędrzejowskim w zachodniej części województwa świętokrzyskiego. Są to gminy: Małogoszcz, Nagłowice i Oksa. Uzyskane w ten sposób mieszańce charakteryzują się dobrymi przyrostami oraz dużą odpornością na ujemne czynniki środowiska. Właściwie prowadzona hodowla oraz czyste środowisko, w tym również wody, z których słynie dolina Białej Nidy, doprowadziły do powstania karpia z Oksy. Dzięki walorom smakowym tego karpia cieszy się on dużą popularnością wśród konsumentów, zwłaszcza w okresie Bożego Narodzenia. </a:t>
            </a:r>
          </a:p>
          <a:p>
            <a:pPr>
              <a:buNone/>
            </a:pPr>
            <a:endParaRPr lang="pl-PL" sz="2000" b="1" dirty="0"/>
          </a:p>
        </p:txBody>
      </p:sp>
      <p:sp>
        <p:nvSpPr>
          <p:cNvPr id="18434" name="AutoShape 2" descr="Znalezione obrazy dla zapytania karp z oksy;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Znalezione obrazy dla zapytania karp z oksy;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Znalezione obrazy dla zapytania karp z oksy;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40" name="Picture 8" descr="Znalezione obrazy dla zapytania karp z oksy;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096344" cy="211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Znalezione obrazy dla zapytania karp z ok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901440" cy="2787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2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1250776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Mleko Koneckie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Okręgowa Spółdzielnia Mleczarska w Końskich powstała w 1957 roku. W początkowym okresie skup mleka nie przekraczał 2 milionów, a obecnie Spółdzielnia skupuje i przetwarza blisko 81 milionów litrów mleka rocznie. Nowoczesną bazę stanowią dwa duże, dobrze wyposażone obiekty produkcyjne: proszkownia mleka i zakład miejski. Wraz z uruchomieniem w 1975 roku proszkowni mleka rozpoczął się gwałtowny rozwój Spółdzielni. Proszek mleczny naszej produkcji znalazł uznanie na rynkach zagranicznych. Tradycyjnymi odbiorcami są takie kraje jak: Holandia, Niemcy, Brazylia, Argentyna, Meksyk, Egipt, Algieria. Na rynku krajowym słyniemy z mleka spożywczego znanego pod marką koneckie. Jest ono oferowane w różnych asortymentach i opakowaniach.</a:t>
            </a:r>
          </a:p>
        </p:txBody>
      </p:sp>
      <p:sp>
        <p:nvSpPr>
          <p:cNvPr id="19458" name="AutoShape 2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4" name="AutoShape 8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6" name="AutoShape 10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8" name="AutoShape 12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70" name="AutoShape 14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72" name="AutoShape 16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74" name="AutoShape 18" descr="Znalezione obrazy dla zapytania mleko konec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76" name="Picture 20" descr="Znalezione obrazy dla zapytania mleko konec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33996"/>
            <a:ext cx="2304256" cy="28449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Znalezione obrazy dla zapytania mleko konec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65944"/>
            <a:ext cx="2476500" cy="3212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 advClick="0" advTm="2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Przetwory Pińczów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877272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Przetwórstwo Owoców i Warzyw GOMAR jest firmą rodzinną o wieloletnim dorobku w branży przetwórstwa owocowo-warzywnego. Początki działalności firmy wywodzą się z rolniczych tradycji rodziny Górniaków. Istniejąca i funkcjonująca w obecnym kształcie i nazwie działalność gospodarcza, została zarejestrowana w 1992 roku w Lipsku, przez małżeństwo Irenę i Michała Górniaków. Główne źródło przychodów stanowi w firmie sprzedaż krajowa i eksport mrożonych owoców, warzyw oraz koncentratów owocowych i warzywnych. Firma jest zrzeszona w organizacji producentów regionu świętokrzyskiego i posiada markę jakości "Świętokrzyskie -jakie dobre". Współpracują z nami największe krajowe i zagraniczne firmy z branży spożywczej. Współpraca z "GOMAREM" jest gwarancją sukcesu.</a:t>
            </a:r>
            <a:br>
              <a:rPr lang="pl-PL" sz="1600" b="1" dirty="0" smtClean="0"/>
            </a:br>
            <a:endParaRPr lang="pl-PL" sz="1600" b="1" dirty="0"/>
          </a:p>
        </p:txBody>
      </p:sp>
      <p:pic>
        <p:nvPicPr>
          <p:cNvPr id="20482" name="Picture 2" descr="Znalezione obrazy dla zapytania przetwory pi&amp;nacute;cz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2232248" cy="3354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Znalezione obrazy dla zapytania pi&amp;nacute;czów gom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34660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2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stA="48000" endA="300" endPos="0" dir="5400000" sy="-90000" algn="bl" rotWithShape="0"/>
                </a:effectLst>
              </a:rPr>
              <a:t>Krówki opatowskie </a:t>
            </a:r>
            <a:endParaRPr lang="pl-PL" b="1" i="1" dirty="0">
              <a:effectLst>
                <a:reflection blurRad="12700" stA="48000" endA="3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200" dirty="0" smtClean="0"/>
              <a:t>Historia Okręgowej Spółdzielni Mleczarskiej w Opatowie i Krówki Opatowskiej Początki istnienia opatowskiej Mleczarni sięgają XIX wieku. Pierwszą spółdzielnią na ziemi opatowskiej była... </a:t>
            </a:r>
            <a:endParaRPr lang="pl-PL" sz="2200" b="1" dirty="0" smtClean="0">
              <a:hlinkClick r:id="rId2"/>
            </a:endParaRPr>
          </a:p>
          <a:p>
            <a:pPr>
              <a:buNone/>
            </a:pPr>
            <a:r>
              <a:rPr lang="pl-PL" sz="2200" dirty="0" smtClean="0"/>
              <a:t>Krówka Opatowska produkowana jest w Zakładzie Cukierniczym przy ul. Leszka Czarnego w Opatowie od ponad 30 lat. Początkowo (1980 r.) przez Spółdzielnię Pracy Przemysłu Spożywczego w Opatowie, a od... </a:t>
            </a:r>
          </a:p>
          <a:p>
            <a:pPr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21506" name="AutoShape 2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4" name="AutoShape 10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6" name="Picture 12" descr="Znalezione obrazy dla zapytania krówki opatows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098" name="AutoShape 2" descr="Znalezione obrazy dla zapytania krówki opatowskie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680653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pl-PL" b="1" i="1" dirty="0" smtClean="0">
                <a:effectLst>
                  <a:reflection blurRad="12700" endPos="0" dir="5400000" sy="-90000" algn="bl" rotWithShape="0"/>
                </a:effectLst>
              </a:rPr>
              <a:t>Masło jędrzejowskie </a:t>
            </a:r>
            <a:endParaRPr lang="pl-PL" b="1" i="1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Masło jędrzejowskie produkowane jest od 1927 roku na terenie powiatu jędrzejowskiego. Dokumenty potwierdzające historię tego produktu, które zachowały się do dziś, to zdjęcia procesu produkcji masła z 1948 i 1949 roku. Do produkcji masła jędrzejowskiego używa się śmietanki uzyskanej z mleka skupowanego od okolicznych rolników. Zużycie śmietanki na jedną osełkę o wadze około 0,35 kg wynosi w przybliżeniu 1 litr, w zależności od procentu tłuszczu. Od zawsze masło pakowane było w pergamin. Masło jędrzejowskie nie zawiera konserwantów, barwników i innych tłuszczy roślinnych i zwierzęcych. Wytwarzane jest do dziś według dawnej receptury, a zmianom uległy jedynie niektóre elementy produkcji, niemające jednak wpływu na smak i jakość produktu finalnego. </a:t>
            </a:r>
            <a:endParaRPr lang="pl-PL" sz="1600" b="1" dirty="0"/>
          </a:p>
        </p:txBody>
      </p:sp>
      <p:sp>
        <p:nvSpPr>
          <p:cNvPr id="22530" name="AutoShape 2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2" name="AutoShape 4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6" name="AutoShape 8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8" name="Picture 10" descr="Znalezione obrazy dla zapytania mas&amp;lstrok;o j&amp;eogon;drzejows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779912" cy="3359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4" name="AutoShape 2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Znalezione obrazy dla zapytania mas&amp;lstrok;o j&amp;eogon;drzejo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0" name="Picture 8" descr="Znalezione obrazy dla zapytania mas&amp;lstrok;o j&amp;eogon;drzejows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64822"/>
            <a:ext cx="3942124" cy="309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942</Words>
  <Application>Microsoft Office PowerPoint</Application>
  <PresentationFormat>Pokaz na ekranie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Produkty regionalne i dziedzictwo kulinarne Woj. Świętokrzyskiego                                     Autorzy: Jakub Pinda, Dawid Radek, Maciej Woroch i Jakub Jakubczyk</vt:lpstr>
      <vt:lpstr>Co to jest produkt regionalny ?</vt:lpstr>
      <vt:lpstr>Produkty regionalne naszego województwa </vt:lpstr>
      <vt:lpstr>Majonez Kielecki</vt:lpstr>
      <vt:lpstr>Karp z Oksy</vt:lpstr>
      <vt:lpstr>Mleko Koneckie</vt:lpstr>
      <vt:lpstr>Przetwory Pińczów</vt:lpstr>
      <vt:lpstr>Krówki opatowskie </vt:lpstr>
      <vt:lpstr>Masło jędrzejowskie </vt:lpstr>
      <vt:lpstr>Zakłady z Dziedzictwem  Kulinarnym w Świętokrzyskim</vt:lpstr>
      <vt:lpstr>Obowiązki ludzi przyjętych do sieci Dziedzictwa Kulinarnego</vt:lpstr>
      <vt:lpstr>Dziedzictwo Kulinarne i jak je zdobyć:</vt:lpstr>
      <vt:lpstr>DZIEKUJEMY ZA UWAGE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regionalne i dziedzictwo kulinarne Woj. świętokrzyskiego</dc:title>
  <dc:creator>admin</dc:creator>
  <cp:lastModifiedBy>Ela Sikora</cp:lastModifiedBy>
  <cp:revision>21</cp:revision>
  <dcterms:created xsi:type="dcterms:W3CDTF">2016-11-23T18:22:05Z</dcterms:created>
  <dcterms:modified xsi:type="dcterms:W3CDTF">2016-12-14T11:30:26Z</dcterms:modified>
</cp:coreProperties>
</file>